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2.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282" r:id="rId16"/>
    <p:sldId id="358" r:id="rId17"/>
    <p:sldId id="329" r:id="rId18"/>
    <p:sldId id="360" r:id="rId19"/>
    <p:sldId id="324" r:id="rId20"/>
    <p:sldId id="366" r:id="rId21"/>
    <p:sldId id="361" r:id="rId22"/>
    <p:sldId id="363"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4" y="114"/>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0-13T17:45:24.363" idx="3">
    <p:pos x="10" y="10"/>
    <p:text>HOC asset; optional change to https://www.youtube.com/watch?v=ip051U7Rvds</p:text>
    <p:extLst>
      <p:ext uri="{C676402C-5697-4E1C-873F-D02D1690AC5C}">
        <p15:threadingInfo xmlns:p15="http://schemas.microsoft.com/office/powerpoint/2012/main" timeZoneBias="420"/>
      </p:ext>
    </p:extLst>
  </p:cm>
  <p:cm authorId="2" dt="2017-10-15T11:48:06.616" idx="4">
    <p:pos x="106" y="106"/>
    <p:text>Video not playing automatically. Anyone know how to fix?</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10-15T13:26:19.735" idx="10">
    <p:pos x="5770" y="0"/>
    <p:text>Replace background image with younger kids.</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10/16/2017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en-US"/>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a:t>The following presentation is meant to be used for youth between 5-10</a:t>
            </a:r>
            <a:r>
              <a:rPr lang="en-US" b="0" u="none" baseline="0"/>
              <a:t> years old. We recommend planning for 60 minutes for this activity. Shorten the time for younger participants. </a:t>
            </a:r>
            <a:endParaRPr lang="en-US" b="1" u="sng"/>
          </a:p>
          <a:p>
            <a:endParaRPr lang="en-US" b="1" u="sng"/>
          </a:p>
          <a:p>
            <a:r>
              <a:rPr lang="en-US" b="1" u="sng"/>
              <a:t>SAMPLE SCRIPT: </a:t>
            </a:r>
          </a:p>
          <a:p>
            <a:endParaRPr lang="en-US" b="1" u="sng"/>
          </a:p>
          <a:p>
            <a:pPr>
              <a:defRPr/>
            </a:pPr>
            <a:r>
              <a:rPr lang="en-US" b="0" u="none"/>
              <a:t>“Hi everyone</a:t>
            </a:r>
            <a:r>
              <a:rPr lang="en-US" kern="1200">
                <a:effectLst/>
                <a:latin typeface="+mn-lt"/>
                <a:ea typeface="+mn-ea"/>
                <a:cs typeface="+mn-cs"/>
              </a:rPr>
              <a:t>! I’m &lt;name&gt;, from &lt;organization&gt;. </a:t>
            </a:r>
            <a:r>
              <a:rPr lang="en-US" b="0" u="none"/>
              <a:t>Today we’re going to be</a:t>
            </a:r>
            <a:r>
              <a:rPr lang="en-US" b="0" u="none" baseline="0"/>
              <a:t> doing Hour of Code with Minecraft. </a:t>
            </a:r>
            <a:r>
              <a:rPr lang="en-US" kern="1200">
                <a:effectLst/>
                <a:latin typeface="+mn-lt"/>
                <a:ea typeface="+mn-ea"/>
                <a:cs typeface="+mn-cs"/>
              </a:rPr>
              <a:t>Hour of Code is</a:t>
            </a:r>
            <a:r>
              <a:rPr lang="en-US"/>
              <a:t> a</a:t>
            </a:r>
            <a:r>
              <a:rPr lang="en-US" kern="1200">
                <a:effectLst/>
                <a:latin typeface="+mn-lt"/>
                <a:ea typeface="+mn-ea"/>
                <a:cs typeface="+mn-cs"/>
              </a:rPr>
              <a:t> worldwide campaign organized by the nonprofit Code.org to show that anybody can learn the basics about code. Today, you’ll be a part of that</a:t>
            </a:r>
            <a:r>
              <a:rPr lang="en-US"/>
              <a:t> -</a:t>
            </a:r>
            <a:r>
              <a:rPr lang="en-US" b="0" u="none" baseline="0"/>
              <a:t> by learning to code using the new Minecraft Hour of Code tutorial from Microsoft. Before that, we’re going to talk a little bit about what coding is, why it matters, and why it’s such a fun activity!”</a:t>
            </a:r>
            <a:endParaRPr lang="en-US" b="1" u="sng"/>
          </a:p>
          <a:p>
            <a:endParaRPr lang="en-US" b="1" u="sng"/>
          </a:p>
          <a:p>
            <a:endParaRPr lang="en-US" b="1" u="sng"/>
          </a:p>
          <a:p>
            <a:r>
              <a:rPr lang="en-US" b="1" u="sng"/>
              <a:t>SLIDE GOAL:</a:t>
            </a:r>
            <a:r>
              <a:rPr lang="en-US" b="0" u="none" baseline="0"/>
              <a:t> </a:t>
            </a:r>
          </a:p>
          <a:p>
            <a:endParaRPr lang="en-US" b="0" u="none" baseline="0"/>
          </a:p>
          <a:p>
            <a:r>
              <a:rPr lang="en-US" b="0" u="none" baseline="0"/>
              <a:t>To get participants excited for Hour of Code!</a:t>
            </a:r>
          </a:p>
          <a:p>
            <a:endParaRPr lang="en-US" b="0" u="none" baseline="0"/>
          </a:p>
          <a:p>
            <a:r>
              <a:rPr lang="en-US" b="1" u="sng" baseline="0"/>
              <a:t>FACILITATOR NOTE:</a:t>
            </a:r>
          </a:p>
          <a:p>
            <a:r>
              <a:rPr lang="en-US" sz="1200" kern="1200">
                <a:solidFill>
                  <a:schemeClr val="tx1"/>
                </a:solidFill>
                <a:effectLst/>
                <a:latin typeface="+mn-lt"/>
                <a:ea typeface="+mn-ea"/>
                <a:cs typeface="+mn-cs"/>
              </a:rPr>
              <a:t>Keep</a:t>
            </a:r>
            <a:r>
              <a:rPr lang="en-US" sz="1200" kern="1200" baseline="0">
                <a:solidFill>
                  <a:schemeClr val="tx1"/>
                </a:solidFill>
                <a:effectLst/>
                <a:latin typeface="+mn-lt"/>
                <a:ea typeface="+mn-ea"/>
                <a:cs typeface="+mn-cs"/>
              </a:rPr>
              <a:t> in mind t</a:t>
            </a:r>
            <a:r>
              <a:rPr lang="en-US" sz="1200" kern="1200">
                <a:solidFill>
                  <a:schemeClr val="tx1"/>
                </a:solidFill>
                <a:effectLst/>
                <a:latin typeface="+mn-lt"/>
                <a:ea typeface="+mn-ea"/>
                <a:cs typeface="+mn-cs"/>
              </a:rPr>
              <a:t>he primary purpose of the event is for participants to engage with the tutorial. Limit the time you present accordingly. Most of the slides in this deck are designed to be shown extremely briefly,</a:t>
            </a:r>
            <a:r>
              <a:rPr lang="en-US" sz="1200" kern="1200" baseline="0">
                <a:solidFill>
                  <a:schemeClr val="tx1"/>
                </a:solidFill>
                <a:effectLst/>
                <a:latin typeface="+mn-lt"/>
                <a:ea typeface="+mn-ea"/>
                <a:cs typeface="+mn-cs"/>
              </a:rPr>
              <a:t> supporting </a:t>
            </a:r>
            <a:r>
              <a:rPr lang="en-US" sz="1200" kern="1200">
                <a:solidFill>
                  <a:schemeClr val="tx1"/>
                </a:solidFill>
                <a:effectLst/>
                <a:latin typeface="+mn-lt"/>
                <a:ea typeface="+mn-ea"/>
                <a:cs typeface="+mn-cs"/>
              </a:rPr>
              <a:t>a rapid and conversational presentation.</a:t>
            </a:r>
            <a:endParaRPr lang="en-US" b="1" u="sng"/>
          </a:p>
          <a:p>
            <a:endParaRPr lang="en-US" b="1" u="sng"/>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image represents worldwide participation in Hour of Code events. </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en-US"/>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baseline="0"/>
              <a:t>“</a:t>
            </a:r>
            <a:r>
              <a:rPr lang="en-US" sz="1200" kern="1200">
                <a:solidFill>
                  <a:schemeClr val="tx1"/>
                </a:solidFill>
                <a:effectLst/>
                <a:latin typeface="+mn-lt"/>
                <a:ea typeface="+mn-ea"/>
                <a:cs typeface="+mn-cs"/>
              </a:rPr>
              <a:t>Code also lets you create new things, so it helps to be imaginative and creative</a:t>
            </a:r>
            <a:r>
              <a:rPr lang="en-US" sz="1200" kern="1200" baseline="0">
                <a:solidFill>
                  <a:schemeClr val="tx1"/>
                </a:solidFill>
                <a:effectLst/>
                <a:latin typeface="+mn-lt"/>
                <a:ea typeface="+mn-ea"/>
                <a:cs typeface="+mn-cs"/>
              </a:rPr>
              <a:t>!”</a:t>
            </a:r>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en-US"/>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a:t>“Coding</a:t>
            </a:r>
            <a:r>
              <a:rPr lang="en-US" baseline="0"/>
              <a:t> is a group activity! </a:t>
            </a:r>
            <a:r>
              <a:rPr lang="en-US"/>
              <a:t>Since everyone that codes is always solving problems and using their imaginations, they </a:t>
            </a:r>
            <a:r>
              <a:rPr lang="en-US" sz="1200" kern="1200">
                <a:solidFill>
                  <a:schemeClr val="tx1"/>
                </a:solidFill>
                <a:effectLst/>
                <a:latin typeface="+mn-lt"/>
                <a:ea typeface="+mn-ea"/>
                <a:cs typeface="+mn-cs"/>
              </a:rPr>
              <a:t>help each other out by sharing their ideas and solutions with each other!” </a:t>
            </a:r>
            <a:endParaRPr lang="en-US"/>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en-US"/>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sz="1200" kern="1200">
                <a:solidFill>
                  <a:schemeClr val="tx1"/>
                </a:solidFill>
                <a:effectLst/>
                <a:latin typeface="+mn-lt"/>
                <a:ea typeface="+mn-ea"/>
                <a:cs typeface="+mn-cs"/>
              </a:rPr>
              <a:t>“What do you like to do?</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It can be anything at all– reading, playing sports, fashion, playing video games.”</a:t>
            </a:r>
            <a:endParaRPr lang="en-US" b="1" u="sng"/>
          </a:p>
          <a:p>
            <a:endParaRPr lang="en-US" b="1" u="sng"/>
          </a:p>
          <a:p>
            <a:r>
              <a:rPr lang="en-US" b="1" u="sng"/>
              <a:t>SLIDE GOAL:</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To position coding as a something that’s connected to interests outside</a:t>
            </a:r>
            <a:r>
              <a:rPr lang="en-US" sz="1200" kern="1200" baseline="0">
                <a:solidFill>
                  <a:schemeClr val="tx1"/>
                </a:solidFill>
                <a:effectLst/>
                <a:latin typeface="+mn-lt"/>
                <a:ea typeface="+mn-ea"/>
                <a:cs typeface="+mn-cs"/>
              </a:rPr>
              <a:t> of the tech space</a:t>
            </a:r>
            <a:r>
              <a:rPr lang="en-US" sz="1200" kern="1200">
                <a:solidFill>
                  <a:schemeClr val="tx1"/>
                </a:solidFill>
                <a:effectLst/>
                <a:latin typeface="+mn-lt"/>
                <a:ea typeface="+mn-ea"/>
                <a:cs typeface="+mn-cs"/>
              </a:rPr>
              <a:t>, which is more likely to get young people invested. The goal is to get their imaginations working about how they might transfer a passion they have towards into a coding project that could help further that passion. </a:t>
            </a:r>
            <a:endParaRPr lang="en-US" b="1" u="sng"/>
          </a:p>
          <a:p>
            <a:endParaRPr lang="en-US" b="1"/>
          </a:p>
          <a:p>
            <a:r>
              <a:rPr lang="en-US" b="1" u="sng"/>
              <a:t>FACILITATOR NOTE: </a:t>
            </a:r>
            <a:r>
              <a:rPr lang="en-US" b="0"/>
              <a:t>Ask your participants to share their passions and ideas</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en-US"/>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“Coding can</a:t>
            </a:r>
            <a:r>
              <a:rPr lang="en-US" b="0" u="none" baseline="0"/>
              <a:t> be a part of all of the things you like to do!”</a:t>
            </a:r>
          </a:p>
          <a:p>
            <a:endParaRPr lang="en-US" b="0" u="none" baseline="0"/>
          </a:p>
          <a:p>
            <a:r>
              <a:rPr lang="en-US" b="0" u="none" baseline="0"/>
              <a:t>*EXAMPLES TO MENTION</a:t>
            </a:r>
          </a:p>
          <a:p>
            <a:pPr marL="628650" lvl="1" indent="-171450">
              <a:buFont typeface="Arial"/>
              <a:buChar char="•"/>
            </a:pPr>
            <a:r>
              <a:rPr lang="en-US" sz="1200" kern="1200">
                <a:solidFill>
                  <a:schemeClr val="tx1"/>
                </a:solidFill>
                <a:effectLst/>
                <a:latin typeface="+mn-lt"/>
                <a:ea typeface="+mn-ea"/>
                <a:cs typeface="+mn-cs"/>
              </a:rPr>
              <a:t>People that like </a:t>
            </a:r>
            <a:r>
              <a:rPr lang="en-US" sz="1200" b="1" kern="1200">
                <a:solidFill>
                  <a:schemeClr val="tx1"/>
                </a:solidFill>
                <a:effectLst/>
                <a:latin typeface="+mn-lt"/>
                <a:ea typeface="+mn-ea"/>
                <a:cs typeface="+mn-cs"/>
              </a:rPr>
              <a:t>movies </a:t>
            </a:r>
            <a:r>
              <a:rPr lang="en-US" sz="1200" kern="1200">
                <a:solidFill>
                  <a:schemeClr val="tx1"/>
                </a:solidFill>
                <a:effectLst/>
                <a:latin typeface="+mn-lt"/>
                <a:ea typeface="+mn-ea"/>
                <a:cs typeface="+mn-cs"/>
              </a:rPr>
              <a:t>can build an app where people rate and talk about them</a:t>
            </a:r>
            <a:endParaRPr lang="en-US">
              <a:effectLst/>
            </a:endParaRPr>
          </a:p>
          <a:p>
            <a:pPr marL="628650" lvl="1" indent="-171450">
              <a:buFont typeface="Arial"/>
              <a:buChar char="•"/>
            </a:pPr>
            <a:r>
              <a:rPr lang="en-US" sz="1200" kern="1200">
                <a:solidFill>
                  <a:schemeClr val="tx1"/>
                </a:solidFill>
                <a:effectLst/>
                <a:latin typeface="+mn-lt"/>
                <a:ea typeface="+mn-ea"/>
                <a:cs typeface="+mn-cs"/>
              </a:rPr>
              <a:t>Someone that likes </a:t>
            </a:r>
            <a:r>
              <a:rPr lang="en-US" sz="1200" b="1" kern="1200">
                <a:solidFill>
                  <a:schemeClr val="tx1"/>
                </a:solidFill>
                <a:effectLst/>
                <a:latin typeface="+mn-lt"/>
                <a:ea typeface="+mn-ea"/>
                <a:cs typeface="+mn-cs"/>
              </a:rPr>
              <a:t>video games </a:t>
            </a:r>
            <a:r>
              <a:rPr lang="en-US" sz="1200" kern="1200">
                <a:solidFill>
                  <a:schemeClr val="tx1"/>
                </a:solidFill>
                <a:effectLst/>
                <a:latin typeface="+mn-lt"/>
                <a:ea typeface="+mn-ea"/>
                <a:cs typeface="+mn-cs"/>
              </a:rPr>
              <a:t>can build their own game</a:t>
            </a:r>
          </a:p>
          <a:p>
            <a:pPr marL="628650" lvl="1" indent="-171450">
              <a:buFont typeface="Arial"/>
              <a:buChar char="•"/>
            </a:pPr>
            <a:r>
              <a:rPr lang="en-US" sz="1200" kern="1200">
                <a:solidFill>
                  <a:schemeClr val="tx1"/>
                </a:solidFill>
                <a:effectLst/>
                <a:latin typeface="+mn-lt"/>
                <a:ea typeface="+mn-ea"/>
                <a:cs typeface="+mn-cs"/>
              </a:rPr>
              <a:t>Someone that likes </a:t>
            </a:r>
            <a:r>
              <a:rPr lang="en-US" sz="1200" b="1" kern="1200">
                <a:solidFill>
                  <a:schemeClr val="tx1"/>
                </a:solidFill>
                <a:effectLst/>
                <a:latin typeface="+mn-lt"/>
                <a:ea typeface="+mn-ea"/>
                <a:cs typeface="+mn-cs"/>
              </a:rPr>
              <a:t>sports </a:t>
            </a:r>
            <a:r>
              <a:rPr lang="en-US" sz="1200" kern="1200">
                <a:solidFill>
                  <a:schemeClr val="tx1"/>
                </a:solidFill>
                <a:effectLst/>
                <a:latin typeface="+mn-lt"/>
                <a:ea typeface="+mn-ea"/>
                <a:cs typeface="+mn-cs"/>
              </a:rPr>
              <a:t>can build an app that shows stats of their favorite team </a:t>
            </a:r>
          </a:p>
          <a:p>
            <a:pPr marL="628650" lvl="1" indent="-171450">
              <a:buFont typeface="Arial"/>
              <a:buChar char="•"/>
            </a:pPr>
            <a:r>
              <a:rPr lang="en-US" sz="1200" kern="1200">
                <a:solidFill>
                  <a:schemeClr val="tx1"/>
                </a:solidFill>
                <a:effectLst/>
                <a:latin typeface="+mn-lt"/>
                <a:ea typeface="+mn-ea"/>
                <a:cs typeface="+mn-cs"/>
              </a:rPr>
              <a:t>If someone likes </a:t>
            </a:r>
            <a:r>
              <a:rPr lang="en-US" sz="1200" b="1" kern="1200">
                <a:solidFill>
                  <a:schemeClr val="tx1"/>
                </a:solidFill>
                <a:effectLst/>
                <a:latin typeface="+mn-lt"/>
                <a:ea typeface="+mn-ea"/>
                <a:cs typeface="+mn-cs"/>
              </a:rPr>
              <a:t>cartoons and superheroes</a:t>
            </a:r>
            <a:r>
              <a:rPr lang="en-US" sz="1200" kern="1200">
                <a:solidFill>
                  <a:schemeClr val="tx1"/>
                </a:solidFill>
                <a:effectLst/>
                <a:latin typeface="+mn-lt"/>
                <a:ea typeface="+mn-ea"/>
                <a:cs typeface="+mn-cs"/>
              </a:rPr>
              <a:t>, they can make a website about their favorite characters </a:t>
            </a:r>
            <a:endParaRPr lang="en-US">
              <a:effectLst/>
            </a:endParaRPr>
          </a:p>
          <a:p>
            <a:endParaRPr lang="en-US" b="1" u="sng"/>
          </a:p>
          <a:p>
            <a:r>
              <a:rPr lang="en-US" b="1" u="sng"/>
              <a:t>SLIDE GOAL:</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To emphasize that not only will they find new ways to have fun in the process of coding and discovering what they can do with coding, but that the stuff they end up creating can be something they can share and use with friends.</a:t>
            </a:r>
          </a:p>
          <a:p>
            <a:endParaRPr lang="en-US" b="1"/>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en-US"/>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endParaRPr lang="en-US" b="1" u="sng"/>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a:t>“Are you ready to start coding? Let’s get started! “For</a:t>
            </a:r>
            <a:r>
              <a:rPr lang="en-US" b="0" u="none" baseline="0"/>
              <a:t> today’s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r>
              <a:rPr lang="en-US" b="0" u="none" baseline="0"/>
              <a:t>, we’re going to learn with a</a:t>
            </a:r>
            <a:r>
              <a:rPr lang="en-US" sz="1200" kern="1200">
                <a:solidFill>
                  <a:schemeClr val="tx1"/>
                </a:solidFill>
                <a:effectLst/>
                <a:latin typeface="+mn-lt"/>
                <a:ea typeface="+mn-ea"/>
                <a:cs typeface="+mn-cs"/>
              </a:rPr>
              <a:t> Minecraft game-inspired tutorial</a:t>
            </a:r>
            <a:r>
              <a:rPr lang="en-US" b="0" u="none" baseline="0"/>
              <a:t>! The </a:t>
            </a:r>
            <a:r>
              <a:rPr lang="en-US" sz="1200" kern="1200">
                <a:solidFill>
                  <a:schemeClr val="tx1"/>
                </a:solidFill>
                <a:effectLst/>
                <a:latin typeface="+mn-lt"/>
                <a:ea typeface="+mn-ea"/>
                <a:cs typeface="+mn-cs"/>
              </a:rPr>
              <a:t>tutorial uses characters and concepts from the Minecraft video game, but it is not the game itself.</a:t>
            </a:r>
            <a:r>
              <a:rPr lang="en-US" b="0" u="none" baseline="0"/>
              <a:t>”</a:t>
            </a:r>
            <a:r>
              <a:rPr lang="en-US" b="0" u="none"/>
              <a:t> </a:t>
            </a:r>
            <a:r>
              <a:rPr lang="en-US" sz="1200" kern="1200">
                <a:solidFill>
                  <a:schemeClr val="tx1"/>
                </a:solidFill>
                <a:effectLst/>
                <a:latin typeface="+mn-lt"/>
                <a:ea typeface="+mn-ea"/>
                <a:cs typeface="+mn-cs"/>
              </a:rPr>
              <a:t>In the Minecraft Hour of Code tutorial, you will meet “The Agent” and will learn and use coding techniques like loops, debugging, and functions to design your own solutions to puzzles and watch the Agent execute your commands.”</a:t>
            </a:r>
            <a:endParaRPr lang="en-US" sz="1200" b="0" baseline="0"/>
          </a:p>
          <a:p>
            <a:endParaRPr lang="en-US" b="0" u="none"/>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baseline="0"/>
              <a:t>“You’ll have _____ amount of time to play today. If you get stuck, be patient, try a different way to solve the problem. Next, ask a neighbor, and finally, if you want my help, [raise hand, put thumb up, </a:t>
            </a:r>
            <a:r>
              <a:rPr lang="en-US" sz="1200" b="0" u="none" baseline="0" err="1"/>
              <a:t>etc</a:t>
            </a:r>
            <a:r>
              <a:rPr lang="en-US" sz="1200" b="0" u="none" baseline="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u="none"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baseline="0"/>
              <a:t>Don’t forget your headphones!”</a:t>
            </a:r>
            <a:endParaRPr lang="en-US" sz="1200" b="0" u="none"/>
          </a:p>
          <a:p>
            <a:endParaRPr lang="en-US" b="0" u="none"/>
          </a:p>
          <a:p>
            <a:endParaRPr lang="en-US" b="1" u="sng"/>
          </a:p>
          <a:p>
            <a:r>
              <a:rPr lang="en-US" b="1" u="sng"/>
              <a:t>SLIDE GOAL: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a:t>To</a:t>
            </a:r>
            <a:r>
              <a:rPr lang="en-US" b="0" u="none" baseline="0"/>
              <a:t> introduce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FACILITATOR NOTE:</a:t>
            </a:r>
          </a:p>
          <a:p>
            <a:pPr>
              <a:defRPr/>
            </a:pPr>
            <a:r>
              <a:rPr lang="en-US" b="0"/>
              <a:t>There is more than one Minecraft tutorial. Start with this </a:t>
            </a:r>
            <a:r>
              <a:rPr lang="en-US"/>
              <a:t>year's </a:t>
            </a:r>
            <a:r>
              <a:rPr lang="en-US" b="0"/>
              <a:t>tutorial and utilize the other tutorials, if they finish early. Each tutorial teaches different concepts so doing all the tutorials is a great idea!</a:t>
            </a:r>
            <a:r>
              <a:rPr lang="en-US"/>
              <a:t> </a:t>
            </a:r>
            <a:endParaRPr lang="en-US" b="0"/>
          </a:p>
          <a:p>
            <a:endParaRPr lang="en-US" sz="1200" b="1" u="sng" kern="1200" baseline="0">
              <a:solidFill>
                <a:schemeClr val="tx1"/>
              </a:solidFill>
              <a:effectLst/>
              <a:latin typeface="+mn-lt"/>
              <a:ea typeface="+mn-ea"/>
              <a:cs typeface="+mn-cs"/>
            </a:endParaRPr>
          </a:p>
          <a:p>
            <a:r>
              <a:rPr lang="en-US" sz="1200" kern="1200">
                <a:solidFill>
                  <a:schemeClr val="tx1"/>
                </a:solidFill>
                <a:effectLst/>
                <a:latin typeface="+mn-lt"/>
                <a:ea typeface="+mn-ea"/>
                <a:cs typeface="+mn-cs"/>
              </a:rPr>
              <a:t>If you cannot give each participant their own device, try and pair them up with someone and have them rotate every step of each lesson so they both get a chance to be active and observe. We suggest individuals work alone on the puzzles.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a:solidFill>
                  <a:schemeClr val="tx1"/>
                </a:solidFill>
                <a:effectLst/>
                <a:latin typeface="+mn-lt"/>
                <a:ea typeface="+mn-ea"/>
                <a:cs typeface="+mn-cs"/>
              </a:rPr>
              <a:t>After fifteen minutes, congratulate the group for the progress made and the code they have written.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a:solidFill>
                  <a:schemeClr val="tx1"/>
                </a:solidFill>
                <a:effectLst/>
                <a:latin typeface="+mn-lt"/>
                <a:ea typeface="+mn-ea"/>
                <a:cs typeface="+mn-cs"/>
              </a:rPr>
              <a:t>For participants who complete the tutorial and/or are more advanced, invite them to play through the tutorial using the </a:t>
            </a:r>
            <a:r>
              <a:rPr lang="en-US" sz="1200" b="1" u="none" kern="1200">
                <a:solidFill>
                  <a:schemeClr val="tx1"/>
                </a:solidFill>
                <a:effectLst/>
                <a:latin typeface="+mn-lt"/>
                <a:ea typeface="+mn-ea"/>
                <a:cs typeface="+mn-cs"/>
              </a:rPr>
              <a:t>Diamond Path </a:t>
            </a:r>
            <a:r>
              <a:rPr lang="en-US" sz="1200" b="0" u="none" kern="1200">
                <a:solidFill>
                  <a:schemeClr val="tx1"/>
                </a:solidFill>
                <a:effectLst/>
                <a:latin typeface="+mn-lt"/>
                <a:ea typeface="+mn-ea"/>
                <a:cs typeface="+mn-cs"/>
              </a:rPr>
              <a:t>– which includes additional coding challenges they need to complete in order to retrieve the diamond on the level.</a:t>
            </a:r>
            <a:endParaRPr lang="en-US" b="0" u="none"/>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r>
              <a:rPr lang="en-US" b="1"/>
              <a:t> </a:t>
            </a:r>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n-US"/>
          </a:p>
        </p:txBody>
      </p:sp>
    </p:spTree>
    <p:extLst>
      <p:ext uri="{BB962C8B-B14F-4D97-AF65-F5344CB8AC3E}">
        <p14:creationId xmlns:p14="http://schemas.microsoft.com/office/powerpoint/2010/main" val="116312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endParaRPr lang="en-US" b="0" u="none"/>
          </a:p>
          <a:p>
            <a:endParaRPr lang="en-US" b="0" u="none"/>
          </a:p>
          <a:p>
            <a:r>
              <a:rPr lang="en-US" b="0" u="none"/>
              <a:t>“Now go to </a:t>
            </a:r>
            <a:r>
              <a:rPr lang="en-US" sz="1200" b="0" u="none">
                <a:solidFill>
                  <a:schemeClr val="bg1"/>
                </a:solidFill>
                <a:latin typeface="Segoe Pro Light" charset="0"/>
              </a:rPr>
              <a:t>code.org</a:t>
            </a:r>
            <a:r>
              <a:rPr lang="en-US" sz="1200">
                <a:solidFill>
                  <a:schemeClr val="bg1"/>
                </a:solidFill>
                <a:latin typeface="Segoe Pro Light" charset="0"/>
                <a:ea typeface="Segoe Pro Light" charset="0"/>
                <a:cs typeface="Segoe Pro Light" charset="0"/>
              </a:rPr>
              <a:t>/Minecraft</a:t>
            </a:r>
            <a:r>
              <a:rPr lang="en-US" sz="1200" baseline="0">
                <a:solidFill>
                  <a:schemeClr val="bg1"/>
                </a:solidFill>
                <a:latin typeface="Segoe Pro Light" charset="0"/>
                <a:ea typeface="Segoe Pro Light" charset="0"/>
                <a:cs typeface="Segoe Pro Light" charset="0"/>
              </a:rPr>
              <a:t> </a:t>
            </a:r>
            <a:r>
              <a:rPr lang="en-US" b="0" u="none" baseline="0"/>
              <a:t>to find the “</a:t>
            </a:r>
            <a:r>
              <a:rPr lang="en-US" sz="1200" kern="1200">
                <a:solidFill>
                  <a:schemeClr val="tx1"/>
                </a:solidFill>
                <a:effectLst/>
                <a:latin typeface="+mn-lt"/>
                <a:ea typeface="+mn-ea"/>
                <a:cs typeface="+mn-cs"/>
              </a:rPr>
              <a:t>Minecraft Hour of Code Hero’s Journey” </a:t>
            </a:r>
            <a:r>
              <a:rPr lang="en-US" b="0" u="none" baseline="0"/>
              <a:t>tutorial and BEGIN! ”</a:t>
            </a:r>
            <a:endParaRPr lang="en-US" b="1" u="sng"/>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1" u="sng"/>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To give people time to get to </a:t>
            </a:r>
            <a:r>
              <a:rPr lang="en-US" b="0" u="none" baseline="0"/>
              <a:t>the tutorial.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a:p>
          <a:p>
            <a:r>
              <a:rPr lang="en-US" b="1" u="sng" baseline="0"/>
              <a:t>FACILITATOR NOTE: </a:t>
            </a:r>
          </a:p>
          <a:p>
            <a:pPr marL="628650" lvl="1" indent="-171450">
              <a:buFont typeface="Arial"/>
              <a:buChar char="•"/>
            </a:pPr>
            <a:r>
              <a:rPr lang="en-US" baseline="0"/>
              <a:t>Keep this slide up during the tutorial, and proceed to the next slide </a:t>
            </a:r>
            <a:r>
              <a:rPr lang="en-US" i="1" baseline="0"/>
              <a:t>only</a:t>
            </a:r>
            <a:r>
              <a:rPr lang="en-US" baseline="0"/>
              <a:t> once your group nears the end of their tutorial</a:t>
            </a:r>
          </a:p>
          <a:p>
            <a:pPr marL="628650" lvl="1" indent="-171450">
              <a:buFont typeface="Arial"/>
              <a:buChar char="•"/>
            </a:pPr>
            <a:r>
              <a:rPr lang="en-US" sz="1200" kern="1200">
                <a:solidFill>
                  <a:schemeClr val="tx1"/>
                </a:solidFill>
                <a:effectLst/>
                <a:latin typeface="+mn-lt"/>
                <a:ea typeface="+mn-ea"/>
                <a:cs typeface="+mn-cs"/>
              </a:rPr>
              <a:t>If participants sign into the tutorial, progress will be saved on the levels and they can come back if they don’t finish. </a:t>
            </a:r>
          </a:p>
          <a:p>
            <a:pPr marL="628650" lvl="1" indent="-171450">
              <a:buFont typeface="Arial"/>
              <a:buChar char="•"/>
            </a:pPr>
            <a:r>
              <a:rPr lang="en-US" sz="1200" kern="1200">
                <a:solidFill>
                  <a:schemeClr val="tx1"/>
                </a:solidFill>
                <a:effectLst/>
                <a:latin typeface="+mn-lt"/>
                <a:ea typeface="+mn-ea"/>
                <a:cs typeface="+mn-cs"/>
              </a:rPr>
              <a:t>Since there is free play and space to construct anything one wants, be aware of the risks associated with youth and user generated content.</a:t>
            </a:r>
            <a:endParaRPr lang="en-US" baseline="0"/>
          </a:p>
          <a:p>
            <a:pPr marL="0" lvl="0" indent="0">
              <a:buFont typeface="Arial"/>
              <a:buNone/>
            </a:pPr>
            <a:endParaRPr lang="en-US" baseline="0">
              <a:highlight>
                <a:srgbClr val="FFFF00"/>
              </a:highlight>
            </a:endParaRPr>
          </a:p>
          <a:p>
            <a:pPr marL="0" lvl="0" indent="0">
              <a:buFont typeface="Arial"/>
              <a:buNone/>
            </a:pPr>
            <a:r>
              <a:rPr lang="en-US" b="1" u="sng" baseline="0">
                <a:highlight>
                  <a:srgbClr val="FFFF00"/>
                </a:highlight>
              </a:rPr>
              <a:t>IF YOU HAVE LIMITED TIME:</a:t>
            </a:r>
          </a:p>
          <a:p>
            <a:pPr marL="628650" lvl="1" indent="-171450">
              <a:buFont typeface="Arial"/>
              <a:buChar char="•"/>
            </a:pPr>
            <a:r>
              <a:rPr lang="en-US" sz="1200" kern="1200">
                <a:solidFill>
                  <a:schemeClr val="tx1"/>
                </a:solidFill>
                <a:effectLst/>
                <a:highlight>
                  <a:srgbClr val="FFFF00"/>
                </a:highlight>
                <a:latin typeface="+mn-lt"/>
                <a:ea typeface="+mn-ea"/>
                <a:cs typeface="+mn-cs"/>
              </a:rPr>
              <a:t>Complete as many puzzles as you can. Tech savvy kids may complete them all in 50-60 minutes.</a:t>
            </a:r>
          </a:p>
          <a:p>
            <a:pPr marL="628650" lvl="1" indent="-171450">
              <a:buFont typeface="Arial"/>
              <a:buChar char="•"/>
            </a:pPr>
            <a:r>
              <a:rPr lang="en-US" sz="1200" kern="1200">
                <a:solidFill>
                  <a:schemeClr val="tx1"/>
                </a:solidFill>
                <a:effectLst/>
                <a:highlight>
                  <a:srgbClr val="FFFF00"/>
                </a:highlight>
                <a:latin typeface="+mn-lt"/>
                <a:ea typeface="+mn-ea"/>
                <a:cs typeface="+mn-cs"/>
              </a:rPr>
              <a:t>Congratulate the students for what they accomplished, and let them know they can do coding again from home.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a:highlight>
                  <a:srgbClr val="FFFF00"/>
                </a:highlight>
              </a:rPr>
              <a:t>IF YOU HAVE EXTRA TIME:</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Direct students to continue to create on the final puzzle for additional hours of playability.  </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Direct students to go back through each of the puzzles, and challenge them to solve the puzzles in a different way. This reinforces fun and interesting opportunities for iteration and experimentation.</a:t>
            </a:r>
          </a:p>
          <a:p>
            <a:pPr marL="628650" lvl="1" indent="-171450">
              <a:buFont typeface="Arial" panose="020B0604020202020204" pitchFamily="34" charset="0"/>
              <a:buChar char="•"/>
            </a:pPr>
            <a:r>
              <a:rPr lang="en-US" sz="1200" b="0" u="none" kern="1200">
                <a:solidFill>
                  <a:schemeClr val="tx1"/>
                </a:solidFill>
                <a:effectLst/>
                <a:latin typeface="+mn-lt"/>
                <a:ea typeface="+mn-ea"/>
                <a:cs typeface="+mn-cs"/>
              </a:rPr>
              <a:t>Direct students to play through “Minecraft Hour of Code Adventurer” and/or “Minecraft Hour of Code Designer”.</a:t>
            </a:r>
            <a:endParaRPr lang="en-US" b="0" u="none"/>
          </a:p>
          <a:p>
            <a:endParaRPr lang="en-US" b="1"/>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n-US"/>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“Alright</a:t>
            </a:r>
            <a:r>
              <a:rPr lang="en-US" b="0" u="none" baseline="0"/>
              <a:t> everyone! </a:t>
            </a:r>
            <a:r>
              <a:rPr lang="en-US" b="0" u="none"/>
              <a:t>You only have five more minutes to finish up! </a:t>
            </a:r>
          </a:p>
          <a:p>
            <a:r>
              <a:rPr lang="en-US" b="0" u="none"/>
              <a:t>[if access to devices and internet is common add] And remember, you can continue learning to code with Minecraft later.”</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1" u="sng"/>
              <a:t>SLIDE GOAL:</a:t>
            </a:r>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u="none"/>
              <a:t>To</a:t>
            </a:r>
            <a:r>
              <a:rPr lang="en-US" b="0" u="none" baseline="0"/>
              <a:t> alert participants that time is almost up and the tutorial is almost over.</a:t>
            </a:r>
            <a:endParaRPr lang="en-US" b="0" u="none"/>
          </a:p>
          <a:p>
            <a:endParaRPr lang="en-US" b="1"/>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en-US"/>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endParaRPr lang="en-US" b="0" u="none" baseline="0"/>
          </a:p>
          <a:p>
            <a:r>
              <a:rPr lang="en-US" b="0" u="none" baseline="0"/>
              <a:t>“Let’s go back to the conversation we had earlier. Have your thoughts on what coding is changed?”</a:t>
            </a:r>
          </a:p>
          <a:p>
            <a:pPr marL="628650" lvl="1" indent="-171450">
              <a:buFont typeface="Arial"/>
              <a:buChar char="•"/>
            </a:pPr>
            <a:r>
              <a:rPr lang="en-US" baseline="0"/>
              <a:t>How will you answer the question “What is code” if your family or a friend asks?</a:t>
            </a:r>
          </a:p>
          <a:p>
            <a:pPr marL="628650" lvl="1" indent="-171450">
              <a:buFont typeface="Arial"/>
              <a:buChar char="•"/>
            </a:pPr>
            <a:r>
              <a:rPr lang="en-US" baseline="0"/>
              <a:t>What did you learn?</a:t>
            </a:r>
          </a:p>
          <a:p>
            <a:pPr marL="628650" lvl="1" indent="-171450">
              <a:buFont typeface="Arial"/>
              <a:buChar char="•"/>
            </a:pPr>
            <a:r>
              <a:rPr lang="en-US" baseline="0"/>
              <a:t>What was most difficult for you? What did you do when you got stuck? Why is that important? [encourages persistence]</a:t>
            </a:r>
          </a:p>
          <a:p>
            <a:pPr marL="628650" lvl="1" indent="-171450">
              <a:buFont typeface="Arial"/>
              <a:buChar char="•"/>
            </a:pPr>
            <a:r>
              <a:rPr lang="en-US" baseline="0"/>
              <a:t>How is coding creative? [connect coding to another way of being creative, like singing, dancing, building.]</a:t>
            </a:r>
          </a:p>
          <a:p>
            <a:pPr marL="628650" lvl="1" indent="-171450">
              <a:buFont typeface="Arial"/>
              <a:buChar char="•"/>
            </a:pPr>
            <a:r>
              <a:rPr lang="en-US" baseline="0"/>
              <a:t>Who is coding for? [working to get beyond myths like boys, those good at math, etc.]</a:t>
            </a:r>
          </a:p>
          <a:p>
            <a:pPr marL="628650" lvl="1" indent="-171450">
              <a:buFont typeface="Arial"/>
              <a:buChar char="•"/>
            </a:pPr>
            <a:r>
              <a:rPr lang="en-US" baseline="0"/>
              <a:t>What are some ideas for how you could use code to create something amazing?</a:t>
            </a:r>
          </a:p>
          <a:p>
            <a:endParaRPr lang="en-US" b="1" u="sng"/>
          </a:p>
          <a:p>
            <a:r>
              <a:rPr lang="en-US" b="1" u="sng"/>
              <a:t>SLIDE GOAL:</a:t>
            </a:r>
          </a:p>
          <a:p>
            <a:endParaRPr lang="en-US" b="1"/>
          </a:p>
          <a:p>
            <a:r>
              <a:rPr lang="en-US" b="0"/>
              <a:t>To return to the initial question, and to see how the children’s opinions on coding</a:t>
            </a:r>
            <a:r>
              <a:rPr lang="en-US" b="0" baseline="0"/>
              <a:t> have changed. </a:t>
            </a:r>
            <a:r>
              <a:rPr lang="en-US" b="0" kern="1200" baseline="0">
                <a:effectLst/>
                <a:latin typeface="+mn-lt"/>
                <a:ea typeface="+mn-ea"/>
                <a:cs typeface="+mn-cs"/>
              </a:rPr>
              <a:t>T</a:t>
            </a:r>
            <a:r>
              <a:rPr lang="en-US" kern="1200">
                <a:effectLst/>
                <a:latin typeface="+mn-lt"/>
                <a:ea typeface="+mn-ea"/>
                <a:cs typeface="+mn-cs"/>
              </a:rPr>
              <a:t>his question</a:t>
            </a:r>
            <a:r>
              <a:rPr lang="en-US"/>
              <a:t> is</a:t>
            </a:r>
            <a:r>
              <a:rPr lang="en-US" kern="1200">
                <a:effectLst/>
                <a:latin typeface="+mn-lt"/>
                <a:ea typeface="+mn-ea"/>
                <a:cs typeface="+mn-cs"/>
              </a:rPr>
              <a:t> a recap for the students to gain confirmation that what they picked up and what they did during the session is actually accurate. It gives them the reinforcement and certainty that the inferences they made are actually correct, which helps them internalize what they learned.</a:t>
            </a:r>
            <a:r>
              <a:rPr lang="en-US"/>
              <a:t> </a:t>
            </a:r>
            <a:endParaRPr lang="en-US" b="0"/>
          </a:p>
          <a:p>
            <a:endParaRPr lang="en-US" b="1"/>
          </a:p>
          <a:p>
            <a:pPr marL="0" marR="0" indent="0" algn="l" defTabSz="914400" rtl="0" eaLnBrk="1" fontAlgn="auto" latinLnBrk="0" hangingPunct="1">
              <a:lnSpc>
                <a:spcPct val="100000"/>
              </a:lnSpc>
              <a:spcBef>
                <a:spcPts val="0"/>
              </a:spcBef>
              <a:spcAft>
                <a:spcPts val="0"/>
              </a:spcAft>
              <a:buClrTx/>
              <a:buSzTx/>
              <a:buFontTx/>
              <a:buNone/>
              <a:tabLst/>
              <a:defRPr/>
            </a:pPr>
            <a:endParaRPr lang="en-US">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en-US"/>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en-US" sz="1200" b="1" i="0" u="sng" strike="noStrike" kern="1200" cap="none">
                <a:solidFill>
                  <a:schemeClr val="dk1"/>
                </a:solidFill>
                <a:effectLst/>
                <a:latin typeface="Calibri"/>
                <a:ea typeface="Calibri"/>
                <a:cs typeface="Calibri"/>
                <a:sym typeface="Calibri"/>
              </a:rPr>
              <a:t>SLIDE GOAL:</a:t>
            </a:r>
            <a:r>
              <a:rPr lang="en-US" sz="1200" b="1" i="0" u="none" strike="noStrike" kern="1200" cap="none">
                <a:solidFill>
                  <a:schemeClr val="dk1"/>
                </a:solidFill>
                <a:effectLst/>
                <a:latin typeface="Calibri"/>
                <a:ea typeface="Calibri"/>
                <a:cs typeface="Calibri"/>
                <a:sym typeface="Calibri"/>
              </a:rPr>
              <a:t> </a:t>
            </a:r>
            <a:r>
              <a:rPr lang="en-US" sz="1200" b="0" i="0" u="none" strike="noStrike" kern="1200" cap="none">
                <a:solidFill>
                  <a:schemeClr val="dk1"/>
                </a:solidFill>
                <a:effectLst/>
                <a:latin typeface="Calibri"/>
                <a:ea typeface="Calibri"/>
                <a:cs typeface="Calibri"/>
                <a:sym typeface="Calibri"/>
              </a:rPr>
              <a:t>To end the workshop on a high note.</a:t>
            </a:r>
            <a:endParaRPr lang="en-US" b="0">
              <a:effectLst/>
            </a:endParaRPr>
          </a:p>
          <a:p>
            <a:br>
              <a:rPr lang="en-US" b="0">
                <a:effectLst/>
              </a:rPr>
            </a:br>
            <a:r>
              <a:rPr lang="en-US" sz="1200" b="1" i="0" u="sng" strike="noStrike" kern="1200" cap="none">
                <a:solidFill>
                  <a:schemeClr val="dk1"/>
                </a:solidFill>
                <a:effectLst/>
                <a:latin typeface="Calibri"/>
                <a:ea typeface="Calibri"/>
                <a:cs typeface="Calibri"/>
                <a:sym typeface="Calibri"/>
              </a:rPr>
              <a:t>SAMPLE SCRIPT:</a:t>
            </a:r>
            <a:r>
              <a:rPr lang="en-US" sz="1200" b="0" i="0" u="none" strike="noStrike" kern="1200" cap="none">
                <a:solidFill>
                  <a:schemeClr val="dk1"/>
                </a:solidFill>
                <a:effectLst/>
                <a:latin typeface="Calibri"/>
                <a:ea typeface="Calibri"/>
                <a:cs typeface="Calibri"/>
                <a:sym typeface="Calibri"/>
              </a:rPr>
              <a:t> </a:t>
            </a:r>
            <a:r>
              <a:rPr lang="en-US" b="0" u="none"/>
              <a:t>“Congratulations! You’ve completed</a:t>
            </a:r>
            <a:r>
              <a:rPr lang="en-US" b="0" u="none" baseline="0"/>
              <a:t> this year’s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1200" b="0" u="none" baseline="0">
                <a:solidFill>
                  <a:schemeClr val="bg1"/>
                </a:solidFill>
                <a:latin typeface="Segoe UI Light" panose="020B0502040204020203" pitchFamily="34" charset="0"/>
                <a:ea typeface="Segoe Pro Light" charset="0"/>
                <a:cs typeface="Segoe UI Light" panose="020B0502040204020203" pitchFamily="34" charset="0"/>
              </a:rPr>
              <a:t>!”</a:t>
            </a:r>
            <a:endParaRPr lang="en-US" b="0" u="none" baseline="0"/>
          </a:p>
          <a:p>
            <a:br>
              <a:rPr lang="en-US" b="0">
                <a:effectLst/>
              </a:rPr>
            </a:br>
            <a:endParaRPr sz="1200" b="0" i="0" u="none" strike="noStrike" cap="none">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“Now that you’re on your way to being a coding expert, here are a few</a:t>
            </a:r>
            <a:r>
              <a:rPr lang="en-US" b="0" u="none" baseline="0"/>
              <a:t> free resources for you to check out! Make sure to write down these links, and keep coding!”</a:t>
            </a:r>
            <a:endParaRPr lang="en-US" b="0" u="none"/>
          </a:p>
          <a:p>
            <a:endParaRPr lang="en-US" b="1" u="sng"/>
          </a:p>
          <a:p>
            <a:r>
              <a:rPr lang="en-US" b="1" u="sng"/>
              <a:t>SLIDE GOAL:</a:t>
            </a:r>
          </a:p>
          <a:p>
            <a:endParaRPr lang="en-US" b="1" u="sng"/>
          </a:p>
          <a:p>
            <a:r>
              <a:rPr lang="en-US" b="0" u="none"/>
              <a:t>To encourage young people to take</a:t>
            </a:r>
            <a:r>
              <a:rPr lang="en-US" b="0" u="none" baseline="0"/>
              <a:t> a next step with coding.</a:t>
            </a:r>
          </a:p>
          <a:p>
            <a:endParaRPr lang="en-US" b="0" u="none" baseline="0"/>
          </a:p>
          <a:p>
            <a:r>
              <a:rPr lang="en-US" b="1" u="sng" baseline="0"/>
              <a:t>FACILITATOR NOTE:</a:t>
            </a:r>
          </a:p>
          <a:p>
            <a:r>
              <a:rPr lang="en-US" sz="1200" kern="1200">
                <a:solidFill>
                  <a:schemeClr val="tx1"/>
                </a:solidFill>
                <a:effectLst/>
                <a:latin typeface="+mn-lt"/>
                <a:ea typeface="+mn-ea"/>
                <a:cs typeface="+mn-cs"/>
              </a:rPr>
              <a:t>Participants may access their </a:t>
            </a:r>
            <a:r>
              <a:rPr lang="en-US" sz="1200" b="1" kern="1200">
                <a:solidFill>
                  <a:schemeClr val="tx1"/>
                </a:solidFill>
                <a:effectLst/>
                <a:latin typeface="+mn-lt"/>
                <a:ea typeface="+mn-ea"/>
                <a:cs typeface="+mn-cs"/>
              </a:rPr>
              <a:t>Hour of Code certificates </a:t>
            </a:r>
            <a:r>
              <a:rPr lang="en-US" sz="1200" kern="1200">
                <a:solidFill>
                  <a:schemeClr val="tx1"/>
                </a:solidFill>
                <a:effectLst/>
                <a:latin typeface="+mn-lt"/>
                <a:ea typeface="+mn-ea"/>
                <a:cs typeface="+mn-cs"/>
              </a:rPr>
              <a:t>at any time after they have started their Hour of Code tutorial, and after their Hour of Code</a:t>
            </a:r>
            <a:r>
              <a:rPr lang="en-US" sz="1200" kern="1200" baseline="30000">
                <a:solidFill>
                  <a:schemeClr val="tx1"/>
                </a:solidFill>
                <a:effectLst/>
                <a:latin typeface="+mn-lt"/>
                <a:ea typeface="+mn-ea"/>
                <a:cs typeface="+mn-cs"/>
              </a:rPr>
              <a:t>TM</a:t>
            </a:r>
            <a:r>
              <a:rPr lang="en-US" sz="1200" kern="1200">
                <a:solidFill>
                  <a:schemeClr val="tx1"/>
                </a:solidFill>
                <a:effectLst/>
                <a:latin typeface="+mn-lt"/>
                <a:ea typeface="+mn-ea"/>
                <a:cs typeface="+mn-cs"/>
              </a:rPr>
              <a:t> event, at code.org.</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Adjust what is put on additional resource slide by appropriateness for audience:</a:t>
            </a:r>
          </a:p>
          <a:p>
            <a:endParaRPr lang="en-US" sz="1200" b="1" u="none" kern="1200">
              <a:solidFill>
                <a:schemeClr val="tx1"/>
              </a:solidFill>
              <a:effectLst/>
              <a:latin typeface="+mn-lt"/>
              <a:ea typeface="+mn-ea"/>
              <a:cs typeface="+mn-cs"/>
            </a:endParaRPr>
          </a:p>
          <a:p>
            <a:r>
              <a:rPr lang="en-US" sz="1200" b="1" u="none" kern="1200">
                <a:solidFill>
                  <a:schemeClr val="tx1"/>
                </a:solidFill>
                <a:effectLst/>
                <a:latin typeface="+mn-lt"/>
                <a:ea typeface="+mn-ea"/>
                <a:cs typeface="+mn-cs"/>
              </a:rPr>
              <a:t>Participants can upload their code into Minecraft: Education Edition and/or Minecraft on Windows 10 if available.</a:t>
            </a:r>
          </a:p>
          <a:p>
            <a:r>
              <a:rPr lang="en-US" sz="1200" b="0" u="none" kern="1200">
                <a:solidFill>
                  <a:schemeClr val="tx1"/>
                </a:solidFill>
                <a:effectLst/>
                <a:latin typeface="+mn-lt"/>
                <a:ea typeface="+mn-ea"/>
                <a:cs typeface="+mn-cs"/>
              </a:rPr>
              <a:t>Participants can use Code Studio to import their code into the real game – and watch their code come to life!</a:t>
            </a:r>
          </a:p>
          <a:p>
            <a:endParaRPr lang="en-US" sz="1200" b="0" u="non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Explore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Minecraft: Education Edition is built for schools, and comes with classroom management tools, lesson plans, and more. For more information, visit </a:t>
            </a:r>
            <a:r>
              <a:rPr lang="en-US" sz="1200" u="sng" kern="1200">
                <a:solidFill>
                  <a:schemeClr val="tx1"/>
                </a:solidFill>
                <a:effectLst/>
                <a:latin typeface="+mn-lt"/>
                <a:ea typeface="+mn-ea"/>
                <a:cs typeface="+mn-cs"/>
                <a:hlinkClick r:id="rId3"/>
              </a:rPr>
              <a:t>https://education.minecraft.net</a:t>
            </a:r>
            <a:r>
              <a:rPr lang="en-US" sz="1200" kern="1200">
                <a:solidFill>
                  <a:schemeClr val="tx1"/>
                </a:solidFill>
                <a:effectLst/>
                <a:latin typeface="+mn-lt"/>
                <a:ea typeface="+mn-ea"/>
                <a:cs typeface="+mn-cs"/>
              </a:rPr>
              <a:t>.</a:t>
            </a: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Explore ways to bring digital skills, from digital literacy to computer science education, to your community</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https://Microsoft.com/digitalskills    </a:t>
            </a:r>
          </a:p>
          <a:p>
            <a:endParaRPr lang="en-US" b="0" u="none"/>
          </a:p>
          <a:p>
            <a:r>
              <a:rPr lang="en-US" sz="1200" b="1" kern="1200">
                <a:solidFill>
                  <a:schemeClr val="tx1"/>
                </a:solidFill>
                <a:effectLst/>
                <a:latin typeface="+mn-lt"/>
                <a:ea typeface="+mn-ea"/>
                <a:cs typeface="+mn-cs"/>
              </a:rPr>
              <a:t>Code.org (</a:t>
            </a:r>
            <a:r>
              <a:rPr lang="en-US" sz="1200" b="1" kern="1200">
                <a:solidFill>
                  <a:schemeClr val="tx1"/>
                </a:solidFill>
                <a:effectLst/>
                <a:latin typeface="+mn-lt"/>
                <a:ea typeface="+mn-ea"/>
                <a:cs typeface="+mn-cs"/>
                <a:hlinkClick r:id="rId4"/>
              </a:rPr>
              <a:t>https://code.org/educate</a:t>
            </a:r>
            <a:r>
              <a:rPr lang="en-US" sz="1200" b="1" kern="1200">
                <a:solidFill>
                  <a:schemeClr val="tx1"/>
                </a:solidFill>
                <a:effectLst/>
                <a:latin typeface="+mn-lt"/>
                <a:ea typeface="+mn-ea"/>
                <a:cs typeface="+mn-cs"/>
              </a:rPr>
              <a:t>)</a:t>
            </a:r>
            <a:r>
              <a:rPr lang="en-US" sz="1200" kern="1200">
                <a:solidFill>
                  <a:schemeClr val="tx1"/>
                </a:solidFill>
                <a:effectLst/>
                <a:latin typeface="+mn-lt"/>
                <a:ea typeface="+mn-ea"/>
                <a:cs typeface="+mn-cs"/>
              </a:rPr>
              <a:t> Go beyond an Hour of Code with </a:t>
            </a:r>
            <a:r>
              <a:rPr lang="en-US" sz="1200" kern="1200" err="1">
                <a:solidFill>
                  <a:schemeClr val="tx1"/>
                </a:solidFill>
                <a:effectLst/>
                <a:latin typeface="+mn-lt"/>
                <a:ea typeface="+mn-ea"/>
                <a:cs typeface="+mn-cs"/>
              </a:rPr>
              <a:t>Code.org's</a:t>
            </a:r>
            <a:r>
              <a:rPr lang="en-US" sz="1200" kern="1200">
                <a:solidFill>
                  <a:schemeClr val="tx1"/>
                </a:solidFill>
                <a:effectLst/>
                <a:latin typeface="+mn-lt"/>
                <a:ea typeface="+mn-ea"/>
                <a:cs typeface="+mn-cs"/>
              </a:rPr>
              <a:t> tools for educators. You don't need any experience to start teaching computer science in your classroom. Code.org offers curriculum, lesson plans, high quality professional learning programs, and tons of great tools for all grade levels—everything you need, all at no cost. Go to </a:t>
            </a:r>
            <a:r>
              <a:rPr lang="en-US" sz="1200" kern="1200">
                <a:solidFill>
                  <a:schemeClr val="tx1"/>
                </a:solidFill>
                <a:effectLst/>
                <a:latin typeface="+mn-lt"/>
                <a:ea typeface="+mn-ea"/>
                <a:cs typeface="+mn-cs"/>
                <a:hlinkClick r:id="rId5"/>
              </a:rPr>
              <a:t>code.org/educate</a:t>
            </a:r>
            <a:r>
              <a:rPr lang="en-US" sz="1200" kern="1200">
                <a:solidFill>
                  <a:schemeClr val="tx1"/>
                </a:solidFill>
                <a:effectLst/>
                <a:latin typeface="+mn-lt"/>
                <a:ea typeface="+mn-ea"/>
                <a:cs typeface="+mn-cs"/>
              </a:rPr>
              <a:t> and choose your grade level to get started!</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Code Studio (</a:t>
            </a:r>
            <a:r>
              <a:rPr lang="en-US" sz="1200" b="1" kern="1200">
                <a:solidFill>
                  <a:schemeClr val="tx1"/>
                </a:solidFill>
                <a:effectLst/>
                <a:latin typeface="+mn-lt"/>
                <a:ea typeface="+mn-ea"/>
                <a:cs typeface="+mn-cs"/>
                <a:hlinkClick r:id="rId6"/>
              </a:rPr>
              <a:t>https://studio.code.org</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Did you have fun during the Hour of Code? The world of computer science has a lot more to explore! Code Studio features puzzles, games, and courses for all ages. Learn how to make your own games and apps, and then share them with your friends. Go to </a:t>
            </a:r>
            <a:r>
              <a:rPr lang="en-US" sz="1200" kern="1200">
                <a:solidFill>
                  <a:schemeClr val="tx1"/>
                </a:solidFill>
                <a:effectLst/>
                <a:latin typeface="+mn-lt"/>
                <a:ea typeface="+mn-ea"/>
                <a:cs typeface="+mn-cs"/>
                <a:hlinkClick r:id="rId7"/>
              </a:rPr>
              <a:t>studio.code.org</a:t>
            </a:r>
            <a:r>
              <a:rPr lang="en-US" sz="1200" kern="1200">
                <a:solidFill>
                  <a:schemeClr val="tx1"/>
                </a:solidFill>
                <a:effectLst/>
                <a:latin typeface="+mn-lt"/>
                <a:ea typeface="+mn-ea"/>
                <a:cs typeface="+mn-cs"/>
              </a:rPr>
              <a:t> and start today!</a:t>
            </a:r>
          </a:p>
          <a:p>
            <a:endParaRPr lang="en-US" b="1"/>
          </a:p>
          <a:p>
            <a:endParaRPr lang="en-US" b="1"/>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n-US"/>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1" u="sng"/>
              <a:t>Welcome!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a:t>[Introduce yourself to the class, who you are, what you do, and if you work in the tech industry, tell them why your excited about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1200" baseline="30000">
                <a:solidFill>
                  <a:schemeClr val="bg1"/>
                </a:solidFill>
                <a:latin typeface="Segoe UI Light" panose="020B0502040204020203" pitchFamily="34" charset="0"/>
                <a:ea typeface="Segoe Pro Light" charset="0"/>
                <a:cs typeface="Segoe UI Light" panose="020B0502040204020203" pitchFamily="34" charset="0"/>
              </a:rPr>
              <a:t>] </a:t>
            </a:r>
            <a:endParaRPr lang="en-US" b="0" u="none"/>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“First,</a:t>
            </a:r>
            <a:r>
              <a:rPr lang="en-US" b="0" u="none" baseline="0"/>
              <a:t> we’re going to watch a short video that shows you just how popular coding has become in the past few years, and how many awesome people, like you, have tried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a:t>FACILITATOR NOTE:</a:t>
            </a:r>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a:t>The video will play automatically when you move on to the next slide. </a:t>
            </a:r>
            <a:endParaRPr lang="en-US" b="1" u="sng"/>
          </a:p>
          <a:p>
            <a:endParaRPr lang="en-US" b="1" u="sng"/>
          </a:p>
          <a:p>
            <a:endParaRPr lang="en-US" b="1"/>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en-US"/>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 </a:t>
            </a:r>
          </a:p>
          <a:p>
            <a:endParaRPr lang="en-US" b="1" u="sng"/>
          </a:p>
          <a:p>
            <a:endParaRPr lang="en-US" b="1" u="sng"/>
          </a:p>
          <a:p>
            <a:r>
              <a:rPr lang="en-US" b="1" u="sng"/>
              <a:t>SLIDE GOAL:</a:t>
            </a:r>
            <a:r>
              <a:rPr lang="en-US" b="0" u="none" baseline="0"/>
              <a:t> </a:t>
            </a:r>
          </a:p>
          <a:p>
            <a:endParaRPr lang="en-US" b="0" u="none" baseline="0"/>
          </a:p>
          <a:p>
            <a:r>
              <a:rPr lang="en-US" b="0" u="none" baseline="0"/>
              <a:t>To conclude event</a:t>
            </a:r>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this image is to be swapped out, make sure it fits the following criteria: </a:t>
            </a:r>
            <a:endParaRPr lang="en-US"/>
          </a:p>
          <a:p>
            <a:pPr marL="628650" lvl="1" indent="-171450">
              <a:buFont typeface="Arial"/>
              <a:buChar char="•"/>
            </a:pPr>
            <a:r>
              <a:rPr lang="en-US" sz="1200" kern="1200">
                <a:solidFill>
                  <a:schemeClr val="tx1"/>
                </a:solidFill>
                <a:effectLst/>
                <a:latin typeface="+mn-lt"/>
                <a:ea typeface="+mn-ea"/>
                <a:cs typeface="+mn-cs"/>
              </a:rPr>
              <a:t>Contains males and females </a:t>
            </a:r>
          </a:p>
          <a:p>
            <a:pPr marL="628650" lvl="1" indent="-171450">
              <a:buFont typeface="Arial"/>
              <a:buChar char="•"/>
            </a:pPr>
            <a:r>
              <a:rPr lang="en-US" sz="1200" kern="1200">
                <a:solidFill>
                  <a:schemeClr val="tx1"/>
                </a:solidFill>
                <a:effectLst/>
                <a:latin typeface="+mn-lt"/>
                <a:ea typeface="+mn-ea"/>
                <a:cs typeface="+mn-cs"/>
              </a:rPr>
              <a:t>Shows the participants having a good time </a:t>
            </a:r>
            <a:endParaRPr lang="en-US">
              <a:effectLst/>
            </a:endParaRPr>
          </a:p>
          <a:p>
            <a:pPr marL="628650" lvl="1" indent="-171450">
              <a:buFont typeface="Arial"/>
              <a:buChar char="•"/>
            </a:pPr>
            <a:r>
              <a:rPr lang="en-US" sz="1200" kern="1200">
                <a:solidFill>
                  <a:schemeClr val="tx1"/>
                </a:solidFill>
                <a:effectLst/>
                <a:latin typeface="+mn-lt"/>
                <a:ea typeface="+mn-ea"/>
                <a:cs typeface="+mn-cs"/>
              </a:rPr>
              <a:t>Contains a group of people, not just individuals </a:t>
            </a:r>
          </a:p>
          <a:p>
            <a:endParaRPr lang="en-US" b="1" u="sng"/>
          </a:p>
          <a:p>
            <a:r>
              <a:rPr lang="en-US" b="1" u="sng"/>
              <a:t>Copyright 2017: </a:t>
            </a:r>
          </a:p>
          <a:p>
            <a:r>
              <a:rPr lang="en-US" sz="1200" kern="1200">
                <a:solidFill>
                  <a:schemeClr val="tx1"/>
                </a:solidFill>
                <a:effectLst/>
                <a:latin typeface="+mn-lt"/>
                <a:ea typeface="+mn-ea"/>
                <a:cs typeface="+mn-cs"/>
              </a:rPr>
              <a:t>This presentation is licensed, not sold. You may not copy, adapt, modify, prepare derivative works of, distribute, publicly display, sell or use this content for commercial purposes without the express prior written consent of Microsoft Corporation.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This presentation is provided to you "as-is". Microsoft makes no warranties, express or implied.  Information and views expressed in this presentation, including URL and other Internet Web site references, may change without notice.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Some examples depicted herein are provided for illustration only and are fictitious.  No real association or connection is intended or should be inferred.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You may use this presentation for your personal use, and with classrooms and students as part of code.org and other coding events.  This presentation does not provide you with any legal rights to any intellectual property in any Microsoft product.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Microsoft and the trademarks listed at </a:t>
            </a:r>
            <a:r>
              <a:rPr lang="en-US" sz="1200" kern="1200">
                <a:solidFill>
                  <a:schemeClr val="tx1"/>
                </a:solidFill>
                <a:effectLst/>
                <a:latin typeface="+mn-lt"/>
                <a:ea typeface="+mn-ea"/>
                <a:cs typeface="+mn-cs"/>
                <a:hlinkClick r:id="rId3"/>
              </a:rPr>
              <a:t>http://www.microsoft.com/en-us/legal/intellectualproperty/trademarks/en-us.aspx </a:t>
            </a:r>
            <a:r>
              <a:rPr lang="en-US" sz="1200" kern="1200">
                <a:solidFill>
                  <a:schemeClr val="tx1"/>
                </a:solidFill>
                <a:effectLst/>
                <a:latin typeface="+mn-lt"/>
                <a:ea typeface="+mn-ea"/>
                <a:cs typeface="+mn-cs"/>
              </a:rPr>
              <a:t>are trademarks of the Microsoft group of companies.  All other marks are property of their respective owners.</a:t>
            </a:r>
          </a:p>
          <a:p>
            <a:endParaRPr lang="en-US" b="1" u="sng"/>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 Code.org, 2016. Code.org®, the CODE logo and Hour of Code® are trademarks of Code.org</a:t>
            </a:r>
            <a:endPar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mn-lt"/>
                <a:ea typeface="+mn-ea"/>
                <a:cs typeface="+mn-cs"/>
              </a:rPr>
              <a:t>Mojang</a:t>
            </a:r>
            <a:r>
              <a:rPr kumimoji="0" lang="en-US" sz="1200" b="0" i="0" u="none" strike="noStrike" kern="1200" cap="none" spc="0" normalizeH="0" baseline="0" noProof="0">
                <a:ln>
                  <a:noFill/>
                </a:ln>
                <a:solidFill>
                  <a:prstClr val="black"/>
                </a:solidFill>
                <a:effectLst/>
                <a:uLnTx/>
                <a:uFillTx/>
                <a:latin typeface="+mn-lt"/>
                <a:ea typeface="+mn-ea"/>
                <a:cs typeface="+mn-cs"/>
              </a:rPr>
              <a:t> © 2016. "Minecraft" is a trademark of </a:t>
            </a:r>
            <a:r>
              <a:rPr kumimoji="0" lang="en-US" sz="1200" b="0" i="0" u="none" strike="noStrike" kern="1200" cap="none" spc="0" normalizeH="0" baseline="0" noProof="0" err="1">
                <a:ln>
                  <a:noFill/>
                </a:ln>
                <a:solidFill>
                  <a:prstClr val="black"/>
                </a:solidFill>
                <a:effectLst/>
                <a:uLnTx/>
                <a:uFillTx/>
                <a:latin typeface="+mn-lt"/>
                <a:ea typeface="+mn-ea"/>
                <a:cs typeface="+mn-cs"/>
              </a:rPr>
              <a:t>Mojang</a:t>
            </a:r>
            <a:r>
              <a:rPr kumimoji="0" lang="en-US" sz="1200" b="0" i="0" u="none" strike="noStrike" kern="1200" cap="none" spc="0" normalizeH="0" baseline="0" noProof="0">
                <a:ln>
                  <a:noFill/>
                </a:ln>
                <a:solidFill>
                  <a:prstClr val="black"/>
                </a:solidFill>
                <a:effectLst/>
                <a:uLnTx/>
                <a:uFillTx/>
                <a:latin typeface="+mn-lt"/>
                <a:ea typeface="+mn-ea"/>
                <a:cs typeface="+mn-cs"/>
              </a:rPr>
              <a:t>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 2016 Microsoft Corporation. All rights reserved.</a:t>
            </a:r>
          </a:p>
          <a:p>
            <a:pPr marL="457200" lvl="1" indent="0">
              <a:buFont typeface="Arial"/>
              <a:buNone/>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n-US"/>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SLIDE</a:t>
            </a:r>
            <a:r>
              <a:rPr lang="en-US" b="1" u="sng" baseline="0"/>
              <a:t> GOAL:</a:t>
            </a:r>
          </a:p>
          <a:p>
            <a:endParaRPr lang="en-US" b="1" u="sng"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a:t>To get young people excited about the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1200" b="0" u="none" baseline="0">
                <a:solidFill>
                  <a:schemeClr val="bg1"/>
                </a:solidFill>
                <a:latin typeface="Segoe UI Light" panose="020B0502040204020203" pitchFamily="34" charset="0"/>
                <a:ea typeface="Segoe Pro Light" charset="0"/>
                <a:cs typeface="Segoe UI Light" panose="020B0502040204020203" pitchFamily="34" charset="0"/>
              </a:rPr>
              <a:t> </a:t>
            </a:r>
            <a:r>
              <a:rPr lang="en-US" b="0" u="none" baseline="0"/>
              <a:t>tutorial.</a:t>
            </a:r>
            <a:endParaRPr lang="en-US" b="1" u="sng"/>
          </a:p>
          <a:p>
            <a:endParaRPr lang="en-US" b="1" u="sng"/>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a:t>The</a:t>
            </a:r>
            <a:r>
              <a:rPr lang="en-US" baseline="0"/>
              <a:t> video should play automatically.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If you’d like to change the language or the subtitles, you can do so at the below link by clicking the ‘settings’ gear in the lower right hand corner of the video. You may need to re-embed the link if you do: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Additional videos can be located at code.org, and substituted if you are looking for a different message for your audience.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en-US"/>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endParaRPr lang="en-US" sz="1200" kern="1200">
              <a:solidFill>
                <a:schemeClr val="tx1"/>
              </a:solidFill>
              <a:effectLst/>
              <a:latin typeface="+mn-lt"/>
              <a:ea typeface="+mn-ea"/>
              <a:cs typeface="+mn-cs"/>
            </a:endParaRPr>
          </a:p>
          <a:p>
            <a:r>
              <a:rPr lang="en-US" b="0" u="none"/>
              <a:t>“What do</a:t>
            </a:r>
            <a:r>
              <a:rPr lang="en-US" b="0" u="none" baseline="0"/>
              <a:t> you think of when you hear the terms ‘code’ and ‘coding’? Is it all about secrets, like a secret code? What kind of people do you think code? Let your imagination go wild!”</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u="sng"/>
              <a:t>SLIDE GOAL:</a:t>
            </a:r>
            <a:r>
              <a:rPr lang="en-US" b="0" u="none" baseline="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a:t>This slide is meant to be an ice-breaker.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a:p>
          <a:p>
            <a:pPr>
              <a:defRPr/>
            </a:pPr>
            <a:r>
              <a:rPr lang="en-US" kern="1200">
                <a:effectLst/>
                <a:latin typeface="+mn-lt"/>
                <a:ea typeface="+mn-ea"/>
                <a:cs typeface="+mn-cs"/>
              </a:rPr>
              <a:t>There is a likelihood that the children will not have an actual answer to </a:t>
            </a:r>
            <a:r>
              <a:rPr lang="en-US"/>
              <a:t>these</a:t>
            </a:r>
            <a:r>
              <a:rPr lang="en-US" kern="1200">
                <a:effectLst/>
                <a:latin typeface="+mn-lt"/>
                <a:ea typeface="+mn-ea"/>
                <a:cs typeface="+mn-cs"/>
              </a:rPr>
              <a:t> </a:t>
            </a:r>
            <a:r>
              <a:rPr lang="en-US"/>
              <a:t>questions</a:t>
            </a:r>
            <a:r>
              <a:rPr lang="en-US" kern="1200">
                <a:effectLst/>
                <a:latin typeface="+mn-lt"/>
                <a:ea typeface="+mn-ea"/>
                <a:cs typeface="+mn-cs"/>
              </a:rPr>
              <a:t>,</a:t>
            </a:r>
            <a:r>
              <a:rPr lang="en-US" kern="1200" baseline="0">
                <a:effectLst/>
                <a:latin typeface="+mn-lt"/>
                <a:ea typeface="+mn-ea"/>
                <a:cs typeface="+mn-cs"/>
              </a:rPr>
              <a:t> but </a:t>
            </a:r>
            <a:r>
              <a:rPr lang="en-US"/>
              <a:t>these </a:t>
            </a:r>
            <a:r>
              <a:rPr lang="en-US" kern="1200" baseline="0">
                <a:effectLst/>
                <a:latin typeface="+mn-lt"/>
                <a:ea typeface="+mn-ea"/>
                <a:cs typeface="+mn-cs"/>
              </a:rPr>
              <a:t>questions </a:t>
            </a:r>
            <a:r>
              <a:rPr lang="en-US"/>
              <a:t>are</a:t>
            </a:r>
            <a:r>
              <a:rPr lang="en-US" kern="1200" baseline="0">
                <a:effectLst/>
                <a:latin typeface="+mn-lt"/>
                <a:ea typeface="+mn-ea"/>
                <a:cs typeface="+mn-cs"/>
              </a:rPr>
              <a:t> meant </a:t>
            </a:r>
            <a:r>
              <a:rPr lang="en-US" b="0" u="none" kern="1200" baseline="0">
                <a:effectLst/>
                <a:latin typeface="+mn-lt"/>
                <a:ea typeface="+mn-ea"/>
                <a:cs typeface="+mn-cs"/>
              </a:rPr>
              <a:t>t</a:t>
            </a:r>
            <a:r>
              <a:rPr lang="en-US" b="0" u="none" baseline="0"/>
              <a:t>o prompt a discussion in the room, and gauge what preconceived notions young people might have about coding. </a:t>
            </a:r>
            <a:r>
              <a:rPr lang="en-US" kern="1200">
                <a:effectLst/>
                <a:latin typeface="+mn-lt"/>
                <a:ea typeface="+mn-ea"/>
                <a:cs typeface="+mn-cs"/>
              </a:rPr>
              <a:t>Make sure this feels like a fun conversation where it’s OK not to know the answers. In the next slide, we’ll correct any misperceptions about coding to change the participants view before we move into tutorials.</a:t>
            </a:r>
            <a:r>
              <a:rPr lang="en-US"/>
              <a:t> </a:t>
            </a:r>
            <a:endParaRPr lang="en-US" b="1" u="sng"/>
          </a:p>
          <a:p>
            <a:endParaRPr lang="en-US" b="1"/>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en-US"/>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endParaRPr lang="en-US" b="0" u="none"/>
          </a:p>
          <a:p>
            <a:endParaRPr lang="en-US" b="0" u="none"/>
          </a:p>
          <a:p>
            <a:r>
              <a:rPr lang="en-US" b="0" u="none"/>
              <a:t>“Now let’s talk about what coding </a:t>
            </a:r>
            <a:r>
              <a:rPr lang="en-US" b="0" i="1" u="none"/>
              <a:t>actually</a:t>
            </a:r>
            <a:r>
              <a:rPr lang="en-US" b="0" u="none"/>
              <a:t> is.”</a:t>
            </a:r>
          </a:p>
          <a:p>
            <a:endParaRPr lang="en-US" sz="1200" b="0" u="none" kern="1200">
              <a:solidFill>
                <a:schemeClr val="tx1"/>
              </a:solidFill>
              <a:effectLst/>
              <a:latin typeface="+mn-lt"/>
              <a:ea typeface="+mn-ea"/>
              <a:cs typeface="+mn-cs"/>
            </a:endParaRPr>
          </a:p>
          <a:p>
            <a:r>
              <a:rPr lang="en-US" b="1" u="sng"/>
              <a:t>SLIDE GOAL:</a:t>
            </a:r>
          </a:p>
          <a:p>
            <a:endParaRPr lang="en-US" b="1" u="sng"/>
          </a:p>
          <a:p>
            <a:r>
              <a:rPr lang="en-US" b="0" u="none"/>
              <a:t>Slides 5-7 are meant to explain what</a:t>
            </a:r>
            <a:r>
              <a:rPr lang="en-US" b="0" u="none" baseline="0"/>
              <a:t> coding is in an easy-to-understand way.</a:t>
            </a:r>
            <a:endParaRPr lang="en-US" b="0" u="none"/>
          </a:p>
          <a:p>
            <a:endParaRPr lang="en-US" b="1"/>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en-US"/>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a:t>“Coding is the language </a:t>
            </a:r>
            <a:r>
              <a:rPr lang="en-US" b="0" baseline="0"/>
              <a:t>people use to give technology instructions</a:t>
            </a:r>
            <a:r>
              <a:rPr lang="en-US" sz="1200" b="0" baseline="0">
                <a:latin typeface="Segoe Pro Light" charset="0"/>
              </a:rPr>
              <a:t> so that it can do what you tell it to. You can use it to create so many wonderful things!”</a:t>
            </a:r>
            <a:endParaRPr lang="en-US" sz="1200" baseline="0">
              <a:latin typeface="Segoe Pro Light" charset="0"/>
              <a:ea typeface="Segoe Pro Light" charset="0"/>
              <a:cs typeface="Segoe Pro Light" charset="0"/>
            </a:endParaRPr>
          </a:p>
          <a:p>
            <a:endParaRPr lang="en-US" b="1" u="sng"/>
          </a:p>
          <a:p>
            <a:endParaRPr lang="en-US" b="1"/>
          </a:p>
          <a:p>
            <a:endParaRPr lang="en-US" sz="120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n-US"/>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baseline="0"/>
              <a:t>“In order to communicate with computers, we have to give them commands in a language that they’ll understand. That language is code!” </a:t>
            </a:r>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en-US"/>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“Do you think you have what it takes to code? Great! I think so too!”</a:t>
            </a:r>
          </a:p>
          <a:p>
            <a:endParaRPr lang="en-US" b="1" u="sng"/>
          </a:p>
          <a:p>
            <a:r>
              <a:rPr lang="en-US" b="1" u="sng"/>
              <a:t>SLIDE GOAL:</a:t>
            </a:r>
          </a:p>
          <a:p>
            <a:endParaRPr lang="en-US" b="1" u="sng"/>
          </a:p>
          <a:p>
            <a:r>
              <a:rPr lang="en-US" b="0" u="none"/>
              <a:t>Slides 9-11 are meant to explain what</a:t>
            </a:r>
            <a:r>
              <a:rPr lang="en-US" b="0" u="none" baseline="0"/>
              <a:t> qualities it takes to code.</a:t>
            </a:r>
          </a:p>
          <a:p>
            <a:endParaRPr lang="en-US"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kern="1200">
                <a:solidFill>
                  <a:schemeClr val="tx1"/>
                </a:solidFill>
                <a:effectLst/>
                <a:latin typeface="+mn-lt"/>
                <a:ea typeface="+mn-ea"/>
                <a:cs typeface="+mn-cs"/>
              </a:rPr>
              <a:t>FACILITATOR NOTE</a:t>
            </a:r>
          </a:p>
          <a:p>
            <a:pPr marL="0" marR="0" indent="0" algn="l" defTabSz="914400" rtl="0" eaLnBrk="1" fontAlgn="auto" latinLnBrk="0" hangingPunct="1">
              <a:lnSpc>
                <a:spcPct val="100000"/>
              </a:lnSpc>
              <a:spcBef>
                <a:spcPts val="0"/>
              </a:spcBef>
              <a:spcAft>
                <a:spcPts val="0"/>
              </a:spcAft>
              <a:buClrTx/>
              <a:buSzTx/>
              <a:buFontTx/>
              <a:buNone/>
              <a:tabLst/>
              <a:defRPr/>
            </a:pPr>
            <a:r>
              <a:rPr lang="en-US" kern="1200">
                <a:effectLst/>
                <a:latin typeface="+mn-lt"/>
                <a:ea typeface="+mn-ea"/>
                <a:cs typeface="+mn-cs"/>
              </a:rPr>
              <a:t>Children in this age range are concerned with learning to work with others, developing creative skills, and learning new things. </a:t>
            </a:r>
            <a:r>
              <a:rPr lang="en-US"/>
              <a:t>It’s</a:t>
            </a:r>
            <a:r>
              <a:rPr lang="en-US" kern="1200">
                <a:effectLst/>
                <a:latin typeface="+mn-lt"/>
                <a:ea typeface="+mn-ea"/>
                <a:cs typeface="+mn-cs"/>
              </a:rPr>
              <a:t> important to emphasize that coding</a:t>
            </a:r>
            <a:r>
              <a:rPr lang="en-US" kern="1200" baseline="0">
                <a:effectLst/>
                <a:latin typeface="+mn-lt"/>
                <a:ea typeface="+mn-ea"/>
                <a:cs typeface="+mn-cs"/>
              </a:rPr>
              <a:t> incorporates all of those pieces.</a:t>
            </a:r>
            <a:endParaRPr lang="en-US" b="0" u="none"/>
          </a:p>
          <a:p>
            <a:endParaRPr lang="en-US" b="1"/>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en-US"/>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baseline="0"/>
              <a:t>“Coding is about solving problems! </a:t>
            </a:r>
            <a:r>
              <a:rPr lang="en-US" sz="1200" kern="1200">
                <a:solidFill>
                  <a:schemeClr val="tx1"/>
                </a:solidFill>
                <a:effectLst/>
                <a:latin typeface="+mn-lt"/>
                <a:ea typeface="+mn-ea"/>
                <a:cs typeface="+mn-cs"/>
              </a:rPr>
              <a:t>Code is used to create new things that make our lives easier!</a:t>
            </a:r>
            <a:r>
              <a:rPr lang="en-US" sz="1200" kern="1200" baseline="0">
                <a:solidFill>
                  <a:schemeClr val="tx1"/>
                </a:solidFill>
                <a:effectLst/>
                <a:latin typeface="+mn-lt"/>
                <a:ea typeface="+mn-ea"/>
                <a:cs typeface="+mn-cs"/>
              </a:rPr>
              <a:t> Like when you want to talk to someone that isn’t near you, you can send them a text! That’s an example of using technology to solve a problem!”</a:t>
            </a:r>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en-US"/>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10/16/2017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10/16/2017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10/16/2017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comments" Target="../comments/commen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omments" Target="../comments/comment1.xm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9"/>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Welcome to</a:t>
            </a:r>
          </a:p>
          <a:p>
            <a:r>
              <a:rPr lang="en-US" sz="3600">
                <a:solidFill>
                  <a:schemeClr val="bg1"/>
                </a:solidFill>
                <a:latin typeface="Segoe UI Light" panose="020B0502040204020203" pitchFamily="34" charset="0"/>
                <a:ea typeface="Segoe Pro Light" charset="0"/>
                <a:cs typeface="Segoe UI Light" panose="020B0502040204020203" pitchFamily="34" charset="0"/>
              </a:rPr>
              <a:t>Minecraft Hour of Code</a:t>
            </a:r>
            <a:r>
              <a:rPr lang="en-US" sz="3600" baseline="30000">
                <a:solidFill>
                  <a:schemeClr val="bg1"/>
                </a:solidFill>
                <a:latin typeface="Segoe UI Light" panose="020B0502040204020203" pitchFamily="34" charset="0"/>
                <a:ea typeface="Segoe Pro Light" charset="0"/>
                <a:cs typeface="Segoe UI Light" panose="020B0502040204020203" pitchFamily="34" charset="0"/>
              </a:rPr>
              <a:t>™</a:t>
            </a:r>
            <a:endParaRPr lang="en-US" sz="360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a:t>Welcome to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n-US"/>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Using your imagination</a:t>
            </a:r>
          </a:p>
        </p:txBody>
      </p:sp>
      <p:pic>
        <p:nvPicPr>
          <p:cNvPr id="2" name="Picture 1" descr="A tough-looking cartoon robot blasts off from the ground to fly upwards into the air" title="A tough-looking cartoon robot blasts off from the ground to fly upwards into the ai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en-US"/>
              <a:t>Using your imagination</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en-US"/>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Working with </a:t>
            </a:r>
            <a:br>
              <a:rPr lang="en-US" sz="3600">
                <a:solidFill>
                  <a:schemeClr val="bg1"/>
                </a:solidFill>
                <a:latin typeface="Segoe UI Light" panose="020B0502040204020203" pitchFamily="34" charset="0"/>
                <a:ea typeface="Segoe Pro Light" charset="0"/>
                <a:cs typeface="Segoe UI Light" panose="020B0502040204020203" pitchFamily="34" charset="0"/>
              </a:rPr>
            </a:br>
            <a:r>
              <a:rPr lang="en-US" sz="3600">
                <a:solidFill>
                  <a:schemeClr val="bg1"/>
                </a:solidFill>
                <a:latin typeface="Segoe UI Light" panose="020B0502040204020203" pitchFamily="34" charset="0"/>
                <a:ea typeface="Segoe Pro Light" charset="0"/>
                <a:cs typeface="Segoe UI Light" panose="020B0502040204020203" pitchFamily="34" charset="0"/>
              </a:rPr>
              <a:t>friends</a:t>
            </a:r>
          </a:p>
        </p:txBody>
      </p:sp>
      <p:grpSp>
        <p:nvGrpSpPr>
          <p:cNvPr id="14" name="Group 13"/>
          <p:cNvGrpSpPr/>
          <p:nvPr/>
        </p:nvGrpSpPr>
        <p:grpSpPr>
          <a:xfrm>
            <a:off x="4701600" y="1611630"/>
            <a:ext cx="4224748" cy="3563620"/>
            <a:chOff x="4558724" y="1103630"/>
            <a:chExt cx="4601151" cy="3881120"/>
          </a:xfrm>
        </p:grpSpPr>
        <p:pic>
          <p:nvPicPr>
            <p:cNvPr id="2" name="Picture 1" descr="A rainbow unites the two heads of a smiling cartoon girl and boy" title="A rainbow unites the two heads of a smiling cartoon girl and bo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A cartoon boy smiles as he works on a laptop computer, united with a smiling cartoon girl by a rainbow emerging from their heads" title="Smiling cartoon bo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A cartoon girl smiles as she works on a laptop computer, united with a smiling cartoon boy by a rainbow emerging from their heads." title="Smiling cartoon girl"/>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en-US"/>
              <a:t>Working with friends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en-US"/>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5021800" y="1980337"/>
            <a:ext cx="3657599" cy="1754326"/>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What are some </a:t>
            </a:r>
          </a:p>
          <a:p>
            <a:r>
              <a:rPr lang="en-US" sz="3600">
                <a:latin typeface="Segoe UI Light" panose="020B0502040204020203" pitchFamily="34" charset="0"/>
                <a:ea typeface="Segoe Pro Light" charset="0"/>
                <a:cs typeface="Segoe UI Light" panose="020B0502040204020203" pitchFamily="34" charset="0"/>
              </a:rPr>
              <a:t>of your favorite things to do?</a:t>
            </a:r>
          </a:p>
        </p:txBody>
      </p:sp>
      <p:sp>
        <p:nvSpPr>
          <p:cNvPr id="3" name="Title 2" hidden="1"/>
          <p:cNvSpPr>
            <a:spLocks noGrp="1"/>
          </p:cNvSpPr>
          <p:nvPr>
            <p:ph type="ctrTitle"/>
          </p:nvPr>
        </p:nvSpPr>
        <p:spPr/>
        <p:txBody>
          <a:bodyPr/>
          <a:lstStyle/>
          <a:p>
            <a:r>
              <a:rPr lang="en-US"/>
              <a:t>What do you like to do?</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en-US"/>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oys and Girls Club of Bellevue 1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en-US"/>
              <a:t>Make coding part of what you love</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3561" y="1519626"/>
            <a:ext cx="4475748" cy="3416320"/>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By learning to code, you can learn how to make your favorite activities more fun with the help of computers!</a:t>
            </a:r>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200329"/>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Minecraft Hour of Code: </a:t>
            </a:r>
          </a:p>
          <a:p>
            <a:r>
              <a:rPr lang="en-US" sz="3600">
                <a:solidFill>
                  <a:schemeClr val="bg1"/>
                </a:solidFill>
                <a:latin typeface="Segoe UI Light" panose="020B0502040204020203" pitchFamily="34" charset="0"/>
                <a:ea typeface="Segoe Pro Light" charset="0"/>
                <a:cs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en-US" sz="3600">
                <a:latin typeface="Segoe UI Light" panose="020B0502040204020203" pitchFamily="34" charset="0"/>
                <a:ea typeface="Segoe Pro Light" charset="0"/>
                <a:cs typeface="Segoe UI Light" panose="020B0502040204020203" pitchFamily="34" charset="0"/>
              </a:rPr>
              <a:t>Find your new tutorial at Code.org/Minecraft</a:t>
            </a:r>
          </a:p>
        </p:txBody>
      </p:sp>
      <p:sp>
        <p:nvSpPr>
          <p:cNvPr id="6" name="Title 5" hidden="1"/>
          <p:cNvSpPr>
            <a:spLocks noGrp="1"/>
          </p:cNvSpPr>
          <p:nvPr>
            <p:ph type="ctrTitle"/>
          </p:nvPr>
        </p:nvSpPr>
        <p:spPr/>
        <p:txBody>
          <a:bodyPr/>
          <a:lstStyle/>
          <a:p>
            <a:r>
              <a:rPr lang="en-US"/>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Wrap up</a:t>
            </a:r>
          </a:p>
        </p:txBody>
      </p:sp>
      <p:sp>
        <p:nvSpPr>
          <p:cNvPr id="4" name="Title 3" hidden="1"/>
          <p:cNvSpPr>
            <a:spLocks noGrp="1"/>
          </p:cNvSpPr>
          <p:nvPr>
            <p:ph type="ctrTitle"/>
          </p:nvPr>
        </p:nvSpPr>
        <p:spPr/>
        <p:txBody>
          <a:bodyPr/>
          <a:lstStyle/>
          <a:p>
            <a:r>
              <a:rPr lang="en-US"/>
              <a:t>Wrap up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en-US"/>
          </a:p>
        </p:txBody>
      </p:sp>
      <p:pic>
        <p:nvPicPr>
          <p:cNvPr id="5" name="Picture 4" descr="&lt;strong&gt;Hour Glass&lt;/strong&gt; Clip Ar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Discussion</a:t>
            </a:r>
          </a:p>
        </p:txBody>
      </p:sp>
      <p:sp>
        <p:nvSpPr>
          <p:cNvPr id="15" name="Rectangle 14" descr="&#10;"/>
          <p:cNvSpPr/>
          <p:nvPr/>
        </p:nvSpPr>
        <p:spPr>
          <a:xfrm>
            <a:off x="5021800" y="1900127"/>
            <a:ext cx="3657599" cy="1754326"/>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Now that you’ve tried a tutorial: what is code?</a:t>
            </a:r>
          </a:p>
        </p:txBody>
      </p:sp>
      <p:sp>
        <p:nvSpPr>
          <p:cNvPr id="4" name="Title 3" hidden="1"/>
          <p:cNvSpPr>
            <a:spLocks noGrp="1"/>
          </p:cNvSpPr>
          <p:nvPr>
            <p:ph type="ctrTitle"/>
          </p:nvPr>
        </p:nvSpPr>
        <p:spPr/>
        <p:txBody>
          <a:bodyPr/>
          <a:lstStyle/>
          <a:p>
            <a:r>
              <a:rPr lang="en-US"/>
              <a:t>Now what do you think about coding?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en-US"/>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en-US" sz="4800" b="0">
                <a:solidFill>
                  <a:schemeClr val="bg1"/>
                </a:solidFill>
                <a:latin typeface="Segoe UI Light" panose="020B0502040204020203" pitchFamily="34" charset="0"/>
                <a:ea typeface="handy" charset="0"/>
                <a:cs typeface="Segoe UI Light" panose="020B0502040204020203" pitchFamily="34" charset="0"/>
              </a:rPr>
              <a:t>You did it!</a:t>
            </a:r>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en-US" sz="3600">
                <a:solidFill>
                  <a:prstClr val="white"/>
                </a:solidFill>
                <a:latin typeface="Segoe UI Light" panose="020B0502040204020203" pitchFamily="34" charset="0"/>
                <a:ea typeface="Segoe Pro Light" charset="0"/>
                <a:cs typeface="Segoe UI Light" panose="020B0502040204020203" pitchFamily="34" charset="0"/>
              </a:rPr>
              <a:t>What can you learn next? </a:t>
            </a:r>
          </a:p>
          <a:p>
            <a:pPr lvl="0"/>
            <a:r>
              <a:rPr lang="en-US" sz="3600">
                <a:solidFill>
                  <a:prstClr val="white"/>
                </a:solidFill>
                <a:latin typeface="Segoe UI Light" panose="020B0502040204020203" pitchFamily="34" charset="0"/>
                <a:ea typeface="Segoe Pro Light" charset="0"/>
                <a:cs typeface="Segoe UI Light" panose="020B0502040204020203" pitchFamily="34" charset="0"/>
              </a:rPr>
              <a:t>It doesn’t have to end here! </a:t>
            </a:r>
          </a:p>
          <a:p>
            <a:pPr lvl="0"/>
            <a:r>
              <a:rPr lang="en-US" sz="1400">
                <a:solidFill>
                  <a:prstClr val="white"/>
                </a:solidFill>
                <a:latin typeface="Segoe UI Light" panose="020B0502040204020203" pitchFamily="34" charset="0"/>
                <a:ea typeface="Segoe Pro" charset="0"/>
                <a:cs typeface="Segoe UI Light" panose="020B0502040204020203" pitchFamily="34" charset="0"/>
              </a:rPr>
              <a:t> </a:t>
            </a:r>
          </a:p>
          <a:p>
            <a:pPr lvl="0"/>
            <a:r>
              <a:rPr lang="en-US" sz="1800">
                <a:solidFill>
                  <a:prstClr val="white"/>
                </a:solidFill>
                <a:latin typeface="Segoe UI Light" panose="020B0502040204020203" pitchFamily="34" charset="0"/>
                <a:ea typeface="Segoe Pro" charset="0"/>
                <a:cs typeface="Segoe UI Light" panose="020B0502040204020203" pitchFamily="34" charset="0"/>
              </a:rPr>
              <a:t>Below are steps you can take to celebrate, keep learning, and have more fun!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en-US" sz="2800">
                <a:solidFill>
                  <a:schemeClr val="bg1"/>
                </a:solidFill>
                <a:latin typeface="Segoe UI Light" panose="020B0502040204020203" pitchFamily="34" charset="0"/>
                <a:ea typeface="Segoe Pro Light" charset="0"/>
                <a:cs typeface="Segoe UI Light" panose="020B0502040204020203" pitchFamily="34" charset="0"/>
              </a:rPr>
              <a:t>Get your cert.</a:t>
            </a:r>
          </a:p>
        </p:txBody>
      </p:sp>
      <p:sp>
        <p:nvSpPr>
          <p:cNvPr id="57" name="TextBox 56"/>
          <p:cNvSpPr txBox="1"/>
          <p:nvPr/>
        </p:nvSpPr>
        <p:spPr>
          <a:xfrm>
            <a:off x="571489" y="3650212"/>
            <a:ext cx="2206625" cy="1200329"/>
          </a:xfrm>
          <a:prstGeom prst="rect">
            <a:avLst/>
          </a:prstGeom>
          <a:noFill/>
        </p:spPr>
        <p:txBody>
          <a:bodyPr wrap="square" rtlCol="0">
            <a:spAutoFit/>
          </a:bodyPr>
          <a:lstStyle/>
          <a:p>
            <a:r>
              <a:rPr lang="en-US" sz="1800">
                <a:solidFill>
                  <a:schemeClr val="bg1"/>
                </a:solidFill>
                <a:latin typeface="Segoe UI Light" panose="020B0502040204020203" pitchFamily="34" charset="0"/>
                <a:cs typeface="Segoe UI Light" panose="020B0502040204020203" pitchFamily="34" charset="0"/>
              </a:rPr>
              <a:t>Congrats! You did it! You’ll find your certificate at the end of the tutorial.</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en-US" sz="2800">
                <a:solidFill>
                  <a:schemeClr val="bg1"/>
                </a:solidFill>
                <a:latin typeface="Segoe UI Light" panose="020B0502040204020203" pitchFamily="34" charset="0"/>
                <a:ea typeface="Segoe Pro Light" charset="0"/>
                <a:cs typeface="Segoe UI Light" panose="020B0502040204020203" pitchFamily="34" charset="0"/>
              </a:rPr>
              <a:t>Play more.</a:t>
            </a:r>
          </a:p>
        </p:txBody>
      </p:sp>
      <p:sp>
        <p:nvSpPr>
          <p:cNvPr id="53" name="Rectangle 52" descr="&#10;"/>
          <p:cNvSpPr/>
          <p:nvPr/>
        </p:nvSpPr>
        <p:spPr>
          <a:xfrm>
            <a:off x="3051597" y="36558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a:solidFill>
                  <a:schemeClr val="bg1"/>
                </a:solidFill>
                <a:latin typeface="Segoe UI Light" panose="020B0502040204020203" pitchFamily="34" charset="0"/>
                <a:cs typeface="Segoe UI Light" panose="020B0502040204020203" pitchFamily="34" charset="0"/>
              </a:rPr>
              <a:t>Upload your code into Minecraft: Education Edition to see your code come to life in the real game!</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Light" panose="020B0502040204020203" pitchFamily="34" charset="0"/>
                <a:cs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en-US" sz="2800">
                <a:solidFill>
                  <a:schemeClr val="bg1"/>
                </a:solidFill>
                <a:latin typeface="Segoe UI Light" panose="020B0502040204020203" pitchFamily="34" charset="0"/>
                <a:ea typeface="Segoe Pro Light" charset="0"/>
                <a:cs typeface="Segoe UI Light" panose="020B0502040204020203" pitchFamily="34" charset="0"/>
              </a:rPr>
              <a:t>Learn more.</a:t>
            </a:r>
          </a:p>
        </p:txBody>
      </p:sp>
      <p:sp>
        <p:nvSpPr>
          <p:cNvPr id="55" name="Rectangle 54" descr="&#10;"/>
          <p:cNvSpPr/>
          <p:nvPr/>
        </p:nvSpPr>
        <p:spPr>
          <a:xfrm>
            <a:off x="6018618" y="3650212"/>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a:solidFill>
                  <a:schemeClr val="bg1"/>
                </a:solidFill>
                <a:latin typeface="Segoe UI Light" panose="020B0502040204020203" pitchFamily="34" charset="0"/>
                <a:ea typeface="Segoe Pro" charset="0"/>
                <a:cs typeface="Segoe UI Light" panose="020B0502040204020203" pitchFamily="34" charset="0"/>
              </a:rPr>
              <a:t>Explore additional resources at Microsoft.com/</a:t>
            </a:r>
          </a:p>
          <a:p>
            <a:r>
              <a:rPr lang="en-US" sz="1800" err="1">
                <a:solidFill>
                  <a:schemeClr val="bg1"/>
                </a:solidFill>
                <a:latin typeface="Segoe UI Light" panose="020B0502040204020203" pitchFamily="34" charset="0"/>
                <a:ea typeface="Segoe Pro" charset="0"/>
                <a:cs typeface="Segoe UI Light" panose="020B0502040204020203" pitchFamily="34" charset="0"/>
              </a:rPr>
              <a:t>digitalskills</a:t>
            </a:r>
            <a:endParaRPr lang="en-US" sz="180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US"/>
              <a:t>Next steps</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Let’s talk code!</a:t>
            </a:r>
          </a:p>
        </p:txBody>
      </p:sp>
      <p:pic>
        <p:nvPicPr>
          <p:cNvPr id="3" name="Picture 2" descr="A cartoon rocket flies alongside a colorful rainbow" title="A cartoon rocket flies alongside a colorful rainbow"/>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en-US"/>
              <a:t>Let’s talk about coding</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en-US"/>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hank you for joining&#10;Hour of CodeTM&#10;"/>
          <p:cNvSpPr/>
          <p:nvPr/>
        </p:nvSpPr>
        <p:spPr>
          <a:xfrm>
            <a:off x="437177" y="2244267"/>
            <a:ext cx="7322866" cy="1200329"/>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Thank you for joining</a:t>
            </a:r>
          </a:p>
          <a:p>
            <a:r>
              <a:rPr lang="en-US" sz="3600">
                <a:solidFill>
                  <a:schemeClr val="bg1"/>
                </a:solidFill>
                <a:latin typeface="Segoe UI Light" panose="020B0502040204020203" pitchFamily="34" charset="0"/>
                <a:ea typeface="Segoe Pro Light" charset="0"/>
                <a:cs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en-US"/>
              <a:t>Thanks for joining!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a:p>
        </p:txBody>
      </p:sp>
      <p:sp>
        <p:nvSpPr>
          <p:cNvPr id="2" name="Rectangle 1">
            <a:extLst>
              <a:ext uri="{FF2B5EF4-FFF2-40B4-BE49-F238E27FC236}">
                <a16:creationId xmlns:a16="http://schemas.microsoft.com/office/drawing/2014/main" id="{1E91836C-D4F0-4EE4-8854-E01D9E8AF8EF}"/>
              </a:ext>
            </a:extLst>
          </p:cNvPr>
          <p:cNvSpPr/>
          <p:nvPr/>
        </p:nvSpPr>
        <p:spPr>
          <a:xfrm>
            <a:off x="369163" y="4347123"/>
            <a:ext cx="4572000" cy="1015663"/>
          </a:xfrm>
          <a:prstGeom prst="rect">
            <a:avLst/>
          </a:prstGeom>
        </p:spPr>
        <p:txBody>
          <a:bodyPr>
            <a:spAutoFit/>
          </a:bodyPr>
          <a:lstStyle/>
          <a:p>
            <a:pPr lvl="0">
              <a:defRPr/>
            </a:pPr>
            <a:endParaRPr lang="en-US" sz="120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n-US" sz="1200">
                <a:solidFill>
                  <a:schemeClr val="bg1"/>
                </a:solidFill>
              </a:rPr>
              <a:t>© Code.org, 2017. Code.org®, the CODE logo and Hour of Code® are trademarks of Code.org</a:t>
            </a:r>
            <a:endParaRPr lang="en-US" sz="120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n-US" sz="1200" err="1">
                <a:solidFill>
                  <a:schemeClr val="bg1"/>
                </a:solidFill>
              </a:rPr>
              <a:t>Mojang</a:t>
            </a:r>
            <a:r>
              <a:rPr lang="en-US" sz="1200">
                <a:solidFill>
                  <a:schemeClr val="bg1"/>
                </a:solidFill>
              </a:rPr>
              <a:t> © 2017. "Minecraft" is a trademark of </a:t>
            </a:r>
            <a:r>
              <a:rPr lang="en-US" sz="1200" err="1">
                <a:solidFill>
                  <a:schemeClr val="bg1"/>
                </a:solidFill>
              </a:rPr>
              <a:t>Mojang</a:t>
            </a:r>
            <a:r>
              <a:rPr lang="en-US" sz="1200">
                <a:solidFill>
                  <a:schemeClr val="bg1"/>
                </a:solidFill>
              </a:rPr>
              <a:t> AB</a:t>
            </a:r>
          </a:p>
          <a:p>
            <a:pPr lvl="0">
              <a:defRPr/>
            </a:pPr>
            <a:r>
              <a:rPr lang="en-US" sz="1200">
                <a:solidFill>
                  <a:schemeClr val="bg1"/>
                </a:solidFill>
              </a:rPr>
              <a:t>© 2017 Microsoft Corporation. All rights reserved.</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Young elementary children typing on a laptop. Hour of Code video by Code.org&#10;" title="Hour of Code video by Code.or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en-US"/>
              <a:t>Hour of Code™ video by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en-US"/>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descr="&#10;"/>
          <p:cNvSpPr/>
          <p:nvPr/>
        </p:nvSpPr>
        <p:spPr>
          <a:xfrm>
            <a:off x="5021800" y="1149340"/>
            <a:ext cx="3657599" cy="3416320"/>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What is code?</a:t>
            </a:r>
          </a:p>
          <a:p>
            <a:endParaRPr lang="en-US" sz="3600">
              <a:latin typeface="Segoe UI Light" panose="020B0502040204020203" pitchFamily="34" charset="0"/>
              <a:ea typeface="Segoe Pro Light" charset="0"/>
              <a:cs typeface="Segoe UI Light" panose="020B0502040204020203" pitchFamily="34" charset="0"/>
            </a:endParaRPr>
          </a:p>
          <a:p>
            <a:r>
              <a:rPr lang="en-US" sz="3600">
                <a:latin typeface="Segoe UI Light" panose="020B0502040204020203" pitchFamily="34" charset="0"/>
                <a:ea typeface="Segoe Pro Light" charset="0"/>
                <a:cs typeface="Segoe UI Light" panose="020B0502040204020203" pitchFamily="34" charset="0"/>
              </a:rPr>
              <a:t>What do you think of when you hear the word “code”?</a:t>
            </a:r>
            <a:endParaRPr lang="en-US" sz="180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en-US"/>
              <a:t>What do you know about "coding?"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en-US"/>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695700" cy="1754326"/>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Coding is how apps and websites are made</a:t>
            </a:r>
          </a:p>
        </p:txBody>
      </p:sp>
      <p:pic>
        <p:nvPicPr>
          <p:cNvPr id="3" name="Picture 2" descr="A cartoon boy closes his eyes and smiles as he thinks of different ways code is present in his life. A robot, a purple elephant, a mobile phone, and a guitar are among multiple random, fun images which appear to emerge from the top of the boy’s head to represent his imagination" title="A cartoon boy imagines ways code is present in his life"/>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en-US"/>
              <a:t>Coding is…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en-US"/>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boy says, &quot;Hello!&quot; to a tablet and a mobile device, and the devices only respond, &quot;?&quot; - They don't understand the boy because he doesn't speak their language.&#10;" title="Boy talks to computer in English"/>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Hello!</a:t>
              </a:r>
              <a:endParaRPr lang="en-US" sz="3200" b="1">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a:t>
                </a:r>
                <a:endParaRPr lang="en-US" sz="3200" b="1">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en-US"/>
              <a:t>You can communicate with computers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en-US"/>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A girl talks to a tablet and a mobile device in code. The devices understand, because the girl speaks their language: Code." title="Girl talks to computer in code"/>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&lt;/&gt; {}</a:t>
              </a:r>
              <a:endParaRPr lang="en-US" sz="3200" b="1">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a:t>
                </a:r>
                <a:endParaRPr lang="en-US" sz="3200" b="1">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en-US"/>
              <a:t>Computers understand the language of code</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en-US"/>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Coding is about…</a:t>
            </a:r>
          </a:p>
        </p:txBody>
      </p:sp>
      <p:pic>
        <p:nvPicPr>
          <p:cNvPr id="8" name="Picture 7" descr="Bot and Turtle stand atop a block" title="Bot and Turtle stand atop a bloc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en-US"/>
              <a:t>What is coding?</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en-US"/>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Solving problems</a:t>
            </a:r>
          </a:p>
        </p:txBody>
      </p:sp>
      <p:pic>
        <p:nvPicPr>
          <p:cNvPr id="10" name="Picture 9" descr="An anthropomorphized colourful ring-stacking toy with two legs and two eyes stands on a block" title="An anthropomorphized colourful ring-stacking toy with two legs and two eyes stands on a block"/>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en-US"/>
              <a:t>Solving Problems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en-US"/>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52A4CE-5BBF-4C96-93F5-8D18FE4A30E8}">
  <ds:schemaRefs>
    <ds:schemaRef ds:uri="http://schemas.microsoft.com/sharepoint/v3/contenttype/forms"/>
  </ds:schemaRefs>
</ds:datastoreItem>
</file>

<file path=customXml/itemProps2.xml><?xml version="1.0" encoding="utf-8"?>
<ds:datastoreItem xmlns:ds="http://schemas.openxmlformats.org/officeDocument/2006/customXml" ds:itemID="{9699B5CC-78B5-4F8C-BED5-3F9140D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2494</Words>
  <Application>Microsoft Office PowerPoint</Application>
  <PresentationFormat>On-screen Show (16:10)</PresentationFormat>
  <Paragraphs>331</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handy</vt:lpstr>
      <vt:lpstr>Segoe Pro</vt:lpstr>
      <vt:lpstr>Segoe Pro Light</vt:lpstr>
      <vt:lpstr>Segoe UI Light</vt:lpstr>
      <vt:lpstr>Office Theme</vt:lpstr>
      <vt:lpstr>Welcome to Hour of Code™</vt:lpstr>
      <vt:lpstr>Let’s talk about coding</vt:lpstr>
      <vt:lpstr>Hour of Code™ video by Code.org</vt:lpstr>
      <vt:lpstr>What do you know about "coding?" </vt:lpstr>
      <vt:lpstr>Coding is… </vt:lpstr>
      <vt:lpstr>You can communicate with computers</vt:lpstr>
      <vt:lpstr>Computers understand the language of code</vt:lpstr>
      <vt:lpstr>What is coding?</vt:lpstr>
      <vt:lpstr>Solving Problems</vt:lpstr>
      <vt:lpstr>Using your imagination</vt:lpstr>
      <vt:lpstr>Working with friends</vt:lpstr>
      <vt:lpstr>What do you like to do?</vt:lpstr>
      <vt:lpstr>Make coding part of what you love</vt:lpstr>
      <vt:lpstr>How it goes down </vt:lpstr>
      <vt:lpstr>Find your tutorial</vt:lpstr>
      <vt:lpstr>Wrap up </vt:lpstr>
      <vt:lpstr>Now what do you think about coding? </vt:lpstr>
      <vt:lpstr>PowerPoint Presentation</vt:lpstr>
      <vt:lpstr>Next steps</vt:lpstr>
      <vt:lpstr>Thanks for joining!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cp:revision>1</cp:revision>
  <dcterms:modified xsi:type="dcterms:W3CDTF">2017-10-16T23:38:13Z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